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F5DC27-9219-557E-AA56-A3BE28D90C2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2C3E282-DCB6-8E40-86C1-B11C949CD5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E1C5D64-F047-CD86-C5E0-E0D49F05C3F5}"/>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9583E2AE-F648-8FA4-9729-CED1955E6E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5045023-6286-284D-1A18-4DFCD1A7432F}"/>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141171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76777B-8CBB-340B-BC61-DF7DC476D1B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7F4708-5A73-558D-7406-5DDCABCE1B1B}"/>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2C2F237-7FB3-2278-4D80-FB8E2D5F6535}"/>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09B3F60F-ABE3-EBBF-765F-9289EB56B2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30F45DE-0DA3-80AC-1A23-3578BB8A01B1}"/>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7101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A9FC141-3B23-7E5E-741E-F47DD0B6E11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C3E33EB-12BE-122F-F027-1FDCDFD5BFA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1FD7E57-69A0-A6A5-9036-41F1D70E5D89}"/>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E43D23CB-340F-3AD2-553D-93EBA64E516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9CC3306-F1CC-9369-5A44-1D392728D26D}"/>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2753240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F4EAAA-60AA-BCAA-5533-386BE005D7D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5630274-1388-8C84-72C2-0577DD2017F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490FF0D-C885-95A7-1AD0-8B967001176A}"/>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72A8BFA8-9E73-5B27-AC72-7AD45CCFC5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237DBD-3EEA-FDD6-AC0E-EDA8D3FFEF48}"/>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570301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6831D9-0BC2-97A0-966F-44B3B93EB4B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B69B86A-3332-E488-2AB4-BC802BC867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21BFDE7-A4BC-2CBC-15D7-75FC3849413C}"/>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369E8250-AB79-2952-4F32-18815F64E63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B4AA8DD-4859-36AF-225D-D56E6D756CFC}"/>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3395286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E3AD9B-A5F3-0C46-E4D2-ABA4E28282B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A9D0621-A806-0312-DCA0-B51A1688A77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127C4B5-766F-1FFD-72C7-CC1DFE1C517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FD7A234-E7DC-CCB2-24D7-50D66ED23C00}"/>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6" name="Θέση υποσέλιδου 5">
            <a:extLst>
              <a:ext uri="{FF2B5EF4-FFF2-40B4-BE49-F238E27FC236}">
                <a16:creationId xmlns:a16="http://schemas.microsoft.com/office/drawing/2014/main" id="{A5DF0810-9EB0-5CA8-F05F-CE39C3DC714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4638BD2-2B5A-9A2B-03F3-30C810F7F56A}"/>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2204294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554776-59B4-1F2F-354C-447695D190F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1953D15-FEE9-DD0F-BD5C-0AE7D7CC43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5A1E23B-68EC-8347-379F-3659D5767D6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BF16701-00CC-BE32-6E7F-4413C83619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8422819-67F5-5518-FE4E-B59A562553A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D7A88BE-B59A-72FD-EA0E-E91C6AA289E8}"/>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8" name="Θέση υποσέλιδου 7">
            <a:extLst>
              <a:ext uri="{FF2B5EF4-FFF2-40B4-BE49-F238E27FC236}">
                <a16:creationId xmlns:a16="http://schemas.microsoft.com/office/drawing/2014/main" id="{28391605-7D3C-0854-FE23-F0F14B2D295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059CEC9-AADE-3C9C-B9D0-E2FA4AFDE9E4}"/>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143518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25DAD4-7C4E-AD86-DDA9-240CF4C8AEB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2CCC476-C934-599E-C02A-F64F114A0364}"/>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4" name="Θέση υποσέλιδου 3">
            <a:extLst>
              <a:ext uri="{FF2B5EF4-FFF2-40B4-BE49-F238E27FC236}">
                <a16:creationId xmlns:a16="http://schemas.microsoft.com/office/drawing/2014/main" id="{0FE497B3-87F9-3228-0779-05B9C21C4380}"/>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F52382D-F497-2B84-8CF7-E39F2E694D54}"/>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410149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BF79D28-54AC-5F92-1DB5-E6D1031933FC}"/>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3" name="Θέση υποσέλιδου 2">
            <a:extLst>
              <a:ext uri="{FF2B5EF4-FFF2-40B4-BE49-F238E27FC236}">
                <a16:creationId xmlns:a16="http://schemas.microsoft.com/office/drawing/2014/main" id="{2EE467A3-58F6-DC83-4380-9F13CE8B7D7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1C23846-87CE-D827-59BA-1E015C51777C}"/>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331294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209EE-7168-2635-6792-44B23BF930A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043F22F-3E4C-D307-6D42-310C3726D6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CBB509B-2789-A231-3784-743E9CF1F2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F8CE005-7C18-D76B-A045-E519052C86BB}"/>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6" name="Θέση υποσέλιδου 5">
            <a:extLst>
              <a:ext uri="{FF2B5EF4-FFF2-40B4-BE49-F238E27FC236}">
                <a16:creationId xmlns:a16="http://schemas.microsoft.com/office/drawing/2014/main" id="{7D768CE3-1169-21AF-A261-B5FBB1AB00C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68C1D1B-F961-D55C-734D-BBEEB7092757}"/>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2234190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AE858-E9F3-3274-CBC4-96A15908A1C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710835C-67C3-7160-32A5-CD30DB50AF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078C776-5E9C-B3DD-5346-5FE5F17D0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E34438D-8675-9EDA-0F6E-6905604DB6FE}"/>
              </a:ext>
            </a:extLst>
          </p:cNvPr>
          <p:cNvSpPr>
            <a:spLocks noGrp="1"/>
          </p:cNvSpPr>
          <p:nvPr>
            <p:ph type="dt" sz="half" idx="10"/>
          </p:nvPr>
        </p:nvSpPr>
        <p:spPr/>
        <p:txBody>
          <a:bodyPr/>
          <a:lstStyle/>
          <a:p>
            <a:fld id="{EA0C4540-AFB4-474D-A9AA-E31DBAA6828E}" type="datetimeFigureOut">
              <a:rPr lang="el-GR" smtClean="0"/>
              <a:t>26/11/2024</a:t>
            </a:fld>
            <a:endParaRPr lang="el-GR"/>
          </a:p>
        </p:txBody>
      </p:sp>
      <p:sp>
        <p:nvSpPr>
          <p:cNvPr id="6" name="Θέση υποσέλιδου 5">
            <a:extLst>
              <a:ext uri="{FF2B5EF4-FFF2-40B4-BE49-F238E27FC236}">
                <a16:creationId xmlns:a16="http://schemas.microsoft.com/office/drawing/2014/main" id="{EAA12097-C260-78A9-074F-BE681FEC1AC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3D8BAD6-05D8-A850-25E8-5502993D7510}"/>
              </a:ext>
            </a:extLst>
          </p:cNvPr>
          <p:cNvSpPr>
            <a:spLocks noGrp="1"/>
          </p:cNvSpPr>
          <p:nvPr>
            <p:ph type="sldNum" sz="quarter" idx="12"/>
          </p:nvPr>
        </p:nvSpPr>
        <p:spPr/>
        <p:txBody>
          <a:bodyPr/>
          <a:lstStyle/>
          <a:p>
            <a:fld id="{55554FA9-801C-4E2B-96BC-DB0655BBC25C}" type="slidenum">
              <a:rPr lang="el-GR" smtClean="0"/>
              <a:t>‹#›</a:t>
            </a:fld>
            <a:endParaRPr lang="el-GR"/>
          </a:p>
        </p:txBody>
      </p:sp>
    </p:spTree>
    <p:extLst>
      <p:ext uri="{BB962C8B-B14F-4D97-AF65-F5344CB8AC3E}">
        <p14:creationId xmlns:p14="http://schemas.microsoft.com/office/powerpoint/2010/main" val="1906554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7DE216D-78D3-33BD-7C41-2F9F35F0D6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8AAED4E-7FBA-F408-9BE6-E8C50A0D0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B8D909D-5603-76A7-2A28-AB9D00B641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C4540-AFB4-474D-A9AA-E31DBAA6828E}" type="datetimeFigureOut">
              <a:rPr lang="el-GR" smtClean="0"/>
              <a:t>26/11/2024</a:t>
            </a:fld>
            <a:endParaRPr lang="el-GR"/>
          </a:p>
        </p:txBody>
      </p:sp>
      <p:sp>
        <p:nvSpPr>
          <p:cNvPr id="5" name="Θέση υποσέλιδου 4">
            <a:extLst>
              <a:ext uri="{FF2B5EF4-FFF2-40B4-BE49-F238E27FC236}">
                <a16:creationId xmlns:a16="http://schemas.microsoft.com/office/drawing/2014/main" id="{6091FE0B-C0CE-538B-9376-11C613E5D9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43C2D92-3DE3-1FD0-5CEF-01FC7BAE36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54FA9-801C-4E2B-96BC-DB0655BBC25C}" type="slidenum">
              <a:rPr lang="el-GR" smtClean="0"/>
              <a:t>‹#›</a:t>
            </a:fld>
            <a:endParaRPr lang="el-GR"/>
          </a:p>
        </p:txBody>
      </p:sp>
    </p:spTree>
    <p:extLst>
      <p:ext uri="{BB962C8B-B14F-4D97-AF65-F5344CB8AC3E}">
        <p14:creationId xmlns:p14="http://schemas.microsoft.com/office/powerpoint/2010/main" val="13061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50E7BD-A86E-AC85-B41A-87974F131014}"/>
              </a:ext>
            </a:extLst>
          </p:cNvPr>
          <p:cNvSpPr txBox="1"/>
          <p:nvPr/>
        </p:nvSpPr>
        <p:spPr>
          <a:xfrm>
            <a:off x="591014" y="189571"/>
            <a:ext cx="10827835" cy="5909310"/>
          </a:xfrm>
          <a:prstGeom prst="rect">
            <a:avLst/>
          </a:prstGeom>
          <a:noFill/>
        </p:spPr>
        <p:txBody>
          <a:bodyPr wrap="square" rtlCol="0">
            <a:spAutoFit/>
          </a:bodyPr>
          <a:lstStyle/>
          <a:p>
            <a:pPr algn="ctr"/>
            <a:endParaRPr lang="el-GR" sz="2800" b="1" u="sng" dirty="0">
              <a:highlight>
                <a:srgbClr val="FFFF00"/>
              </a:highlight>
            </a:endParaRPr>
          </a:p>
          <a:p>
            <a:pPr algn="ctr"/>
            <a:r>
              <a:rPr lang="el-GR" sz="3200" b="1" u="sng" dirty="0">
                <a:highlight>
                  <a:srgbClr val="FFFF00"/>
                </a:highlight>
              </a:rPr>
              <a:t>ΦΑΡΜΑΚΑ ΚΑΤΑ ΤΗΣ ΔΙΑΡΡΟΙΑΣ</a:t>
            </a:r>
          </a:p>
          <a:p>
            <a:endParaRPr lang="el-GR" sz="2400" dirty="0"/>
          </a:p>
          <a:p>
            <a:endParaRPr lang="el-GR" sz="2400" dirty="0"/>
          </a:p>
          <a:p>
            <a:r>
              <a:rPr lang="el-GR" sz="2800" dirty="0"/>
              <a:t>Ακολουθούν συνοπτικά φάρμακα που μπορούν να χρησιμοποιηθούν για την αντιμετώπιση της διάρροιας, βασισμένα στα διαθέσιμα δεδομένα:</a:t>
            </a:r>
          </a:p>
          <a:p>
            <a:pPr>
              <a:buFont typeface="Arial" panose="020B0604020202020204" pitchFamily="34" charset="0"/>
              <a:buChar char="•"/>
            </a:pPr>
            <a:r>
              <a:rPr lang="el-GR" sz="2800" b="1" dirty="0" err="1"/>
              <a:t>Λοπεραμίδη</a:t>
            </a:r>
            <a:r>
              <a:rPr lang="el-GR" sz="2800" b="1" dirty="0"/>
              <a:t> (</a:t>
            </a:r>
            <a:r>
              <a:rPr lang="el-GR" sz="2800" b="1" dirty="0" err="1"/>
              <a:t>Loperamide</a:t>
            </a:r>
            <a:r>
              <a:rPr lang="el-GR" sz="2800" b="1" dirty="0"/>
              <a:t>)</a:t>
            </a:r>
            <a:r>
              <a:rPr lang="el-GR" sz="2800" dirty="0"/>
              <a:t>: Κύρια επιλογή για την αντιμετώπιση της διάρροιας καθώς μειώνει την κινητικότητα του εντέρου.</a:t>
            </a:r>
          </a:p>
          <a:p>
            <a:pPr>
              <a:buFont typeface="Arial" panose="020B0604020202020204" pitchFamily="34" charset="0"/>
              <a:buChar char="•"/>
            </a:pPr>
            <a:r>
              <a:rPr lang="el-GR" sz="2800" b="1" dirty="0" err="1"/>
              <a:t>Διφαινοξυλάτη</a:t>
            </a:r>
            <a:r>
              <a:rPr lang="el-GR" sz="2800" b="1" dirty="0"/>
              <a:t> (</a:t>
            </a:r>
            <a:r>
              <a:rPr lang="el-GR" sz="2800" b="1" dirty="0" err="1"/>
              <a:t>Diphenoxylate</a:t>
            </a:r>
            <a:r>
              <a:rPr lang="el-GR" sz="2800" b="1" dirty="0"/>
              <a:t>)</a:t>
            </a:r>
            <a:r>
              <a:rPr lang="el-GR" sz="2800" dirty="0"/>
              <a:t>: Χρησιμοποιείται σε συνδυασμό με </a:t>
            </a:r>
            <a:r>
              <a:rPr lang="el-GR" sz="2800" dirty="0" err="1"/>
              <a:t>ατροπίνη</a:t>
            </a:r>
            <a:r>
              <a:rPr lang="el-GR" sz="2800" dirty="0"/>
              <a:t> για την επιβράδυνση της κινητικότητας του εντέρου.</a:t>
            </a:r>
          </a:p>
          <a:p>
            <a:pPr>
              <a:buFont typeface="Arial" panose="020B0604020202020204" pitchFamily="34" charset="0"/>
              <a:buChar char="•"/>
            </a:pPr>
            <a:r>
              <a:rPr lang="el-GR" sz="2800" b="1" dirty="0"/>
              <a:t>Ανασταλτικά εντερικών εκκρίσεων</a:t>
            </a:r>
            <a:r>
              <a:rPr lang="en-US" sz="2800" b="1" dirty="0"/>
              <a:t>: </a:t>
            </a:r>
            <a:r>
              <a:rPr lang="el-GR" sz="2800" dirty="0" err="1"/>
              <a:t>Ρασεκαδοτρίλη</a:t>
            </a:r>
            <a:r>
              <a:rPr lang="el-GR" sz="2800" dirty="0"/>
              <a:t> (</a:t>
            </a:r>
            <a:r>
              <a:rPr lang="el-GR" sz="2800" dirty="0" err="1"/>
              <a:t>Racecadotril</a:t>
            </a:r>
            <a:r>
              <a:rPr lang="el-GR" sz="2800" dirty="0"/>
              <a:t>): Συμπληρωματικό φάρμακο που μειώνει την έκκριση του εντερικού υγρού. Χρήση σε παιδιά και βρέφη &gt;3 μηνών</a:t>
            </a:r>
          </a:p>
          <a:p>
            <a:endParaRPr lang="el-GR" dirty="0"/>
          </a:p>
        </p:txBody>
      </p:sp>
    </p:spTree>
    <p:extLst>
      <p:ext uri="{BB962C8B-B14F-4D97-AF65-F5344CB8AC3E}">
        <p14:creationId xmlns:p14="http://schemas.microsoft.com/office/powerpoint/2010/main" val="1677052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8AFF8FF-59E3-FC8E-4AAE-2A4C2302D161}"/>
              </a:ext>
            </a:extLst>
          </p:cNvPr>
          <p:cNvSpPr>
            <a:spLocks noGrp="1"/>
          </p:cNvSpPr>
          <p:nvPr>
            <p:ph idx="1"/>
          </p:nvPr>
        </p:nvSpPr>
        <p:spPr>
          <a:xfrm>
            <a:off x="357188" y="585788"/>
            <a:ext cx="11244262" cy="6115050"/>
          </a:xfrm>
        </p:spPr>
        <p:txBody>
          <a:bodyPr/>
          <a:lstStyle/>
          <a:p>
            <a:pPr>
              <a:buFont typeface="Courier New" panose="02070309020205020404" pitchFamily="49" charset="0"/>
              <a:buChar char="o"/>
            </a:pPr>
            <a:r>
              <a:rPr lang="el-GR" dirty="0"/>
              <a:t>Η </a:t>
            </a:r>
            <a:r>
              <a:rPr lang="el-GR" b="1" dirty="0"/>
              <a:t>γλυκερίνη</a:t>
            </a:r>
            <a:r>
              <a:rPr lang="el-GR" dirty="0"/>
              <a:t> με ωσμωτική κυρίως δράση, χορηγούμενη με τη μορφή υποκλυσμού ή υπόθετων προκαλεί κένωση του ορθού σε ½ περίπου ώρα. Αν και τυπικώς ανήκει στα ωσμωτικώς δρώντα καθαρτικά μπορεί επιπρόσθετα να δράσει και ως διεγερτικό της εντερικής κινητικότητας και ως μαλακτικό των κοπράνων.</a:t>
            </a:r>
          </a:p>
          <a:p>
            <a:endParaRPr lang="el-GR" dirty="0"/>
          </a:p>
          <a:p>
            <a:pPr>
              <a:buFont typeface="Courier New" panose="02070309020205020404" pitchFamily="49" charset="0"/>
              <a:buChar char="o"/>
            </a:pPr>
            <a:r>
              <a:rPr lang="el-GR" b="1" u="sng" dirty="0"/>
              <a:t>Μαγνήσιο Ανθρακικό </a:t>
            </a:r>
            <a:r>
              <a:rPr lang="en-US" b="1" dirty="0"/>
              <a:t>: </a:t>
            </a:r>
            <a:r>
              <a:rPr lang="el-GR" dirty="0"/>
              <a:t>Ενδείκνυται στην βραχυχρόνια αντιμετώπιση της δυσκοιλιότητας. </a:t>
            </a:r>
          </a:p>
          <a:p>
            <a:pPr>
              <a:buFont typeface="Courier New" panose="02070309020205020404" pitchFamily="49" charset="0"/>
              <a:buChar char="o"/>
            </a:pPr>
            <a:r>
              <a:rPr lang="el-GR" b="1" u="sng" dirty="0"/>
              <a:t>Μαγνήσιο Υδροξείδιο </a:t>
            </a:r>
            <a:r>
              <a:rPr lang="en-US" dirty="0"/>
              <a:t>: </a:t>
            </a:r>
            <a:r>
              <a:rPr lang="el-GR" dirty="0"/>
              <a:t>Ήπιες καταστάσεις δυσκοιλιότητας.</a:t>
            </a:r>
          </a:p>
          <a:p>
            <a:pPr marL="0" indent="0">
              <a:buNone/>
            </a:pPr>
            <a:r>
              <a:rPr lang="el-GR" dirty="0"/>
              <a:t> </a:t>
            </a:r>
          </a:p>
        </p:txBody>
      </p:sp>
    </p:spTree>
    <p:extLst>
      <p:ext uri="{BB962C8B-B14F-4D97-AF65-F5344CB8AC3E}">
        <p14:creationId xmlns:p14="http://schemas.microsoft.com/office/powerpoint/2010/main" val="2160022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68BAB21-43D4-BB14-0D96-E6B56FA2FBFA}"/>
              </a:ext>
            </a:extLst>
          </p:cNvPr>
          <p:cNvSpPr>
            <a:spLocks noGrp="1"/>
          </p:cNvSpPr>
          <p:nvPr>
            <p:ph idx="1"/>
          </p:nvPr>
        </p:nvSpPr>
        <p:spPr>
          <a:xfrm>
            <a:off x="501805" y="323385"/>
            <a:ext cx="10851995" cy="5853578"/>
          </a:xfrm>
        </p:spPr>
        <p:txBody>
          <a:bodyPr/>
          <a:lstStyle/>
          <a:p>
            <a:pPr>
              <a:buFont typeface="Courier New" panose="02070309020205020404" pitchFamily="49" charset="0"/>
              <a:buChar char="o"/>
            </a:pPr>
            <a:r>
              <a:rPr lang="el-GR" dirty="0"/>
              <a:t> </a:t>
            </a:r>
            <a:r>
              <a:rPr lang="el-GR" b="1" u="sng" dirty="0" err="1"/>
              <a:t>Μακρογόλη</a:t>
            </a:r>
            <a:r>
              <a:rPr lang="el-GR" b="1" u="sng" dirty="0"/>
              <a:t> 4000</a:t>
            </a:r>
            <a:r>
              <a:rPr lang="en-US" b="1" dirty="0"/>
              <a:t>: </a:t>
            </a:r>
            <a:r>
              <a:rPr lang="el-GR" dirty="0" err="1"/>
              <a:t>Συμπτωματική</a:t>
            </a:r>
            <a:r>
              <a:rPr lang="el-GR" dirty="0"/>
              <a:t> αντιμετώπιση δυσκοιλιότητας σε ενήλικες και παιδιά.(</a:t>
            </a:r>
            <a:r>
              <a:rPr lang="en-US" dirty="0"/>
              <a:t>TANILAS/Ipsen: pd.ora.sol 10g/ sachet (1dose) x 20</a:t>
            </a:r>
            <a:r>
              <a:rPr lang="el-GR" dirty="0"/>
              <a:t>)</a:t>
            </a:r>
          </a:p>
          <a:p>
            <a:pPr>
              <a:buFont typeface="Courier New" panose="02070309020205020404" pitchFamily="49" charset="0"/>
              <a:buChar char="o"/>
            </a:pPr>
            <a:endParaRPr lang="el-GR" dirty="0"/>
          </a:p>
          <a:p>
            <a:pPr>
              <a:buFont typeface="Courier New" panose="02070309020205020404" pitchFamily="49" charset="0"/>
              <a:buChar char="o"/>
            </a:pPr>
            <a:r>
              <a:rPr lang="el-GR" b="1" u="sng" dirty="0"/>
              <a:t>Διεγείροντα την εντερική κινητικότητα</a:t>
            </a:r>
            <a:r>
              <a:rPr lang="en-US" dirty="0"/>
              <a:t>: </a:t>
            </a:r>
            <a:r>
              <a:rPr lang="el-GR" dirty="0"/>
              <a:t>Τα φάρμακα της κατηγορίας αυτής διεγείρουν την εντερική κινητικότητα, κυρίως του παχέος εντέρου και μειώνουν την απορρόφηση ύδατος και ηλεκτρολυτών. Σε αυτήν ανήκουν η </a:t>
            </a:r>
            <a:r>
              <a:rPr lang="el-GR" dirty="0" err="1"/>
              <a:t>δισακοδύλη</a:t>
            </a:r>
            <a:r>
              <a:rPr lang="el-GR" dirty="0"/>
              <a:t>, το καστορέλαιο, η </a:t>
            </a:r>
            <a:r>
              <a:rPr lang="el-GR" dirty="0" err="1"/>
              <a:t>σέννα</a:t>
            </a:r>
            <a:r>
              <a:rPr lang="el-GR" dirty="0"/>
              <a:t> και το </a:t>
            </a:r>
            <a:r>
              <a:rPr lang="el-GR" dirty="0" err="1"/>
              <a:t>πικοθειϊκό</a:t>
            </a:r>
            <a:r>
              <a:rPr lang="el-GR" dirty="0"/>
              <a:t> νάτριο. Η χρήση των παραπάνω φαρμάκων δικαιολογείται μόνο για την καταπολέμηση οξείας δυσκοιλιότητας.</a:t>
            </a:r>
          </a:p>
          <a:p>
            <a:pPr lvl="1">
              <a:buFont typeface="Courier New" panose="02070309020205020404" pitchFamily="49" charset="0"/>
              <a:buChar char="o"/>
            </a:pPr>
            <a:r>
              <a:rPr lang="el-GR" b="1" dirty="0" err="1"/>
              <a:t>Δυσακοδύλη</a:t>
            </a:r>
            <a:r>
              <a:rPr lang="en-US" dirty="0"/>
              <a:t>: </a:t>
            </a:r>
            <a:r>
              <a:rPr lang="el-GR" dirty="0"/>
              <a:t>αντιμετώπιση χρόνιας δυσκοιλιότητας που δεν ανταποκρίνεται σε άλλα καθαρτικά. Προετοιμασία του εντέρου </a:t>
            </a:r>
            <a:r>
              <a:rPr lang="el-GR" dirty="0" err="1"/>
              <a:t>προεγχειρητικώς</a:t>
            </a:r>
            <a:r>
              <a:rPr lang="el-GR" dirty="0"/>
              <a:t> ή για διαγνωστικές εξετάσεις.</a:t>
            </a:r>
          </a:p>
        </p:txBody>
      </p:sp>
    </p:spTree>
    <p:extLst>
      <p:ext uri="{BB962C8B-B14F-4D97-AF65-F5344CB8AC3E}">
        <p14:creationId xmlns:p14="http://schemas.microsoft.com/office/powerpoint/2010/main" val="2552273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222688E-A203-2FAC-3A9F-ABCA544A4CB6}"/>
              </a:ext>
            </a:extLst>
          </p:cNvPr>
          <p:cNvSpPr>
            <a:spLocks noGrp="1"/>
          </p:cNvSpPr>
          <p:nvPr>
            <p:ph idx="1"/>
          </p:nvPr>
        </p:nvSpPr>
        <p:spPr>
          <a:xfrm>
            <a:off x="400050" y="385763"/>
            <a:ext cx="10953750" cy="5791200"/>
          </a:xfrm>
        </p:spPr>
        <p:txBody>
          <a:bodyPr/>
          <a:lstStyle/>
          <a:p>
            <a:r>
              <a:rPr lang="el-GR" b="1" u="sng" dirty="0"/>
              <a:t>Καστορέλαιο</a:t>
            </a:r>
            <a:r>
              <a:rPr lang="en-US" dirty="0"/>
              <a:t>: </a:t>
            </a:r>
            <a:r>
              <a:rPr lang="el-GR" dirty="0"/>
              <a:t>Προετοιμασία του εντέρου για ακτινολογικό κυρίως έλεγχο.</a:t>
            </a:r>
          </a:p>
          <a:p>
            <a:r>
              <a:rPr lang="el-GR" b="1" u="sng" dirty="0" err="1"/>
              <a:t>Πικοθειικό</a:t>
            </a:r>
            <a:r>
              <a:rPr lang="el-GR" b="1" u="sng" dirty="0"/>
              <a:t> νάτριο &amp; </a:t>
            </a:r>
            <a:r>
              <a:rPr lang="el-GR" b="1" u="sng" dirty="0" err="1"/>
              <a:t>Σεννας</a:t>
            </a:r>
            <a:r>
              <a:rPr lang="el-GR" b="1" u="sng" dirty="0"/>
              <a:t> </a:t>
            </a:r>
            <a:r>
              <a:rPr lang="el-GR" b="1" u="sng" dirty="0" err="1"/>
              <a:t>Γλυκοσόδες</a:t>
            </a:r>
            <a:r>
              <a:rPr lang="en-US" b="1" u="sng" dirty="0"/>
              <a:t>: </a:t>
            </a:r>
            <a:r>
              <a:rPr lang="el-GR" dirty="0"/>
              <a:t>βλ. </a:t>
            </a:r>
            <a:r>
              <a:rPr lang="el-GR" dirty="0" err="1"/>
              <a:t>Δισακοδύλη</a:t>
            </a:r>
            <a:endParaRPr lang="en-US" dirty="0"/>
          </a:p>
          <a:p>
            <a:endParaRPr lang="en-US" dirty="0"/>
          </a:p>
          <a:p>
            <a:pPr>
              <a:buFont typeface="Courier New" panose="02070309020205020404" pitchFamily="49" charset="0"/>
              <a:buChar char="o"/>
            </a:pPr>
            <a:r>
              <a:rPr lang="en-US" dirty="0"/>
              <a:t> </a:t>
            </a:r>
            <a:r>
              <a:rPr lang="el-GR" b="1" u="sng" dirty="0"/>
              <a:t>Σταθεροί Συνδυασμοί</a:t>
            </a:r>
            <a:r>
              <a:rPr lang="en-US" dirty="0"/>
              <a:t>: </a:t>
            </a:r>
            <a:r>
              <a:rPr lang="el-GR" dirty="0"/>
              <a:t>Περιέχουν περισσότερα του ενός καθαρτικά- υπακτικά, είτε της ίδιας κατηγορίας είτε διαφορετικών. (π.χ. έτοιμοι υποκλυσμοί φωσφορικών κυρίως αλάτων, που χρησιμοποιούνται κυρίως για κένωση του ορθού.</a:t>
            </a:r>
          </a:p>
        </p:txBody>
      </p:sp>
    </p:spTree>
    <p:extLst>
      <p:ext uri="{BB962C8B-B14F-4D97-AF65-F5344CB8AC3E}">
        <p14:creationId xmlns:p14="http://schemas.microsoft.com/office/powerpoint/2010/main" val="3843504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D368968-E018-F1D1-4A0A-0D57E3FD1F68}"/>
              </a:ext>
            </a:extLst>
          </p:cNvPr>
          <p:cNvSpPr>
            <a:spLocks noGrp="1"/>
          </p:cNvSpPr>
          <p:nvPr>
            <p:ph idx="1"/>
          </p:nvPr>
        </p:nvSpPr>
        <p:spPr>
          <a:xfrm>
            <a:off x="568712" y="390293"/>
            <a:ext cx="10785088" cy="5786670"/>
          </a:xfrm>
        </p:spPr>
        <p:txBody>
          <a:bodyPr>
            <a:normAutofit/>
          </a:bodyPr>
          <a:lstStyle/>
          <a:p>
            <a:r>
              <a:rPr lang="el-GR" sz="2400" b="1" u="sng" dirty="0">
                <a:effectLst/>
                <a:latin typeface="Times New Roman" panose="02020603050405020304" pitchFamily="18" charset="0"/>
                <a:ea typeface="Times New Roman" panose="02020603050405020304" pitchFamily="18" charset="0"/>
                <a:cs typeface="Times New Roman" panose="02020603050405020304" pitchFamily="18" charset="0"/>
              </a:rPr>
              <a:t>ΦΑΡΜΑΚΑ</a:t>
            </a:r>
            <a:r>
              <a:rPr lang="el-GR" sz="2400" b="1" u="sng"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u="sng" dirty="0">
                <a:effectLst/>
                <a:latin typeface="Times New Roman" panose="02020603050405020304" pitchFamily="18" charset="0"/>
                <a:ea typeface="Times New Roman" panose="02020603050405020304" pitchFamily="18" charset="0"/>
                <a:cs typeface="Times New Roman" panose="02020603050405020304" pitchFamily="18" charset="0"/>
              </a:rPr>
              <a:t>ΚΑΙ</a:t>
            </a:r>
            <a:r>
              <a:rPr lang="el-GR" sz="2400" b="1" u="sng"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u="sng" dirty="0">
                <a:effectLst/>
                <a:latin typeface="Times New Roman" panose="02020603050405020304" pitchFamily="18" charset="0"/>
                <a:ea typeface="Times New Roman" panose="02020603050405020304" pitchFamily="18" charset="0"/>
                <a:cs typeface="Times New Roman" panose="02020603050405020304" pitchFamily="18" charset="0"/>
              </a:rPr>
              <a:t>ΠΗΞΗ</a:t>
            </a:r>
            <a:r>
              <a:rPr lang="el-GR" sz="2400" b="1" u="sng"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u="sng" dirty="0">
                <a:effectLst/>
                <a:latin typeface="Times New Roman" panose="02020603050405020304" pitchFamily="18" charset="0"/>
                <a:ea typeface="Times New Roman" panose="02020603050405020304" pitchFamily="18" charset="0"/>
                <a:cs typeface="Times New Roman" panose="02020603050405020304" pitchFamily="18" charset="0"/>
              </a:rPr>
              <a:t>ΤΟΥ</a:t>
            </a:r>
            <a:r>
              <a:rPr lang="el-GR" sz="2400" b="1" u="sng"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u="sng" dirty="0">
                <a:effectLst/>
                <a:latin typeface="Times New Roman" panose="02020603050405020304" pitchFamily="18" charset="0"/>
                <a:ea typeface="Times New Roman" panose="02020603050405020304" pitchFamily="18" charset="0"/>
                <a:cs typeface="Times New Roman" panose="02020603050405020304" pitchFamily="18" charset="0"/>
              </a:rPr>
              <a:t>ΑΙΜΑΤΟΣ</a:t>
            </a:r>
            <a:endParaRPr lang="en-US" sz="24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a:p>
            <a:r>
              <a:rPr lang="el-GR" sz="2400" dirty="0">
                <a:effectLst/>
                <a:latin typeface="Times New Roman" panose="02020603050405020304" pitchFamily="18" charset="0"/>
                <a:ea typeface="Times New Roman" panose="02020603050405020304" pitchFamily="18" charset="0"/>
              </a:rPr>
              <a:t>Η μετατροπή του αίματος από υγρή σε στερεά κατάσταση (πήξη), είναι</a:t>
            </a:r>
            <a:r>
              <a:rPr lang="el-GR" sz="2400"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φυσιολογικό φαινόμενο μόνο όταν πραγματοποιείται έξω από τα αγγεία</a:t>
            </a:r>
            <a:r>
              <a:rPr lang="el-G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r>
              <a:rPr lang="el-GR" sz="2400" dirty="0">
                <a:effectLst/>
                <a:latin typeface="Times New Roman" panose="02020603050405020304" pitchFamily="18" charset="0"/>
                <a:ea typeface="Times New Roman" panose="02020603050405020304" pitchFamily="18" charset="0"/>
              </a:rPr>
              <a:t>Όταν</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όμως πραγματοποιείται μέσα σε αυτά, εμφανίζονται παθολογικές καταστάσεις, όπως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είναι</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οι</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θρομβώσεις,</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οι</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εμβολές</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Η</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χρήση</a:t>
            </a:r>
            <a:r>
              <a:rPr lang="el-GR" sz="2400" spc="2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φαρμάκων</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που</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εμποδίζουν</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την</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πήξη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του αίματος είναι πολύτιμη και απαραίτητη για την πρόληψη αυτών των παθολογικών</a:t>
            </a:r>
            <a:r>
              <a:rPr lang="el-GR" sz="2400" spc="-28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καταστάσεων. </a:t>
            </a:r>
            <a:endParaRPr lang="en-US" sz="2400" dirty="0">
              <a:effectLst/>
              <a:latin typeface="Times New Roman" panose="02020603050405020304" pitchFamily="18" charset="0"/>
              <a:ea typeface="Times New Roman" panose="02020603050405020304" pitchFamily="18" charset="0"/>
            </a:endParaRPr>
          </a:p>
          <a:p>
            <a:r>
              <a:rPr lang="el-GR" sz="2400" dirty="0">
                <a:effectLst/>
                <a:latin typeface="Times New Roman" panose="02020603050405020304" pitchFamily="18" charset="0"/>
                <a:ea typeface="Times New Roman" panose="02020603050405020304" pitchFamily="18" charset="0"/>
              </a:rPr>
              <a:t>Η δημιουργία του θρόμβου οφείλεται στο </a:t>
            </a:r>
            <a:r>
              <a:rPr lang="el-GR" sz="2400" b="1" dirty="0">
                <a:effectLst/>
                <a:latin typeface="Times New Roman" panose="02020603050405020304" pitchFamily="18" charset="0"/>
                <a:ea typeface="Times New Roman" panose="02020603050405020304" pitchFamily="18" charset="0"/>
              </a:rPr>
              <a:t>ινώδες</a:t>
            </a:r>
            <a:r>
              <a:rPr lang="el-GR" sz="2400" dirty="0">
                <a:effectLst/>
                <a:latin typeface="Times New Roman" panose="02020603050405020304" pitchFamily="18" charset="0"/>
                <a:ea typeface="Times New Roman" panose="02020603050405020304" pitchFamily="18" charset="0"/>
              </a:rPr>
              <a:t>, το οποίο σχηματίζει</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ένα πυκνό και στερεό πλέγμα, πάνω στο οποίο κολλάνε τα </a:t>
            </a:r>
            <a:r>
              <a:rPr lang="el-GR" sz="2400" b="1" dirty="0">
                <a:effectLst/>
                <a:latin typeface="Times New Roman" panose="02020603050405020304" pitchFamily="18" charset="0"/>
                <a:ea typeface="Times New Roman" panose="02020603050405020304" pitchFamily="18" charset="0"/>
              </a:rPr>
              <a:t>αιμοπετάλια</a:t>
            </a:r>
            <a:r>
              <a:rPr lang="el-G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r>
              <a:rPr lang="el-GR" sz="2400" dirty="0">
                <a:effectLst/>
                <a:latin typeface="Times New Roman" panose="02020603050405020304" pitchFamily="18" charset="0"/>
                <a:ea typeface="Times New Roman" panose="02020603050405020304" pitchFamily="18" charset="0"/>
              </a:rPr>
              <a:t>Το ινώδες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παράγεται από μια πρωτεΐνη, που υπάρχει στο πλάσμα του αίματος και λέγεται</a:t>
            </a:r>
            <a:r>
              <a:rPr lang="el-GR" sz="2400"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ινωδογόνο</a:t>
            </a:r>
            <a:r>
              <a:rPr lang="el-GR" sz="2400" dirty="0">
                <a:effectLst/>
                <a:latin typeface="Times New Roman" panose="02020603050405020304" pitchFamily="18" charset="0"/>
                <a:ea typeface="Times New Roman" panose="02020603050405020304" pitchFamily="18" charset="0"/>
              </a:rPr>
              <a:t>. Η μετατροπή του ινωδογόνου σε ινώδες, γίνεται με τη βοήθεια ενός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ενζύμου της </a:t>
            </a:r>
            <a:r>
              <a:rPr lang="el-GR" sz="2400" b="1" dirty="0">
                <a:effectLst/>
                <a:latin typeface="Times New Roman" panose="02020603050405020304" pitchFamily="18" charset="0"/>
                <a:ea typeface="Times New Roman" panose="02020603050405020304" pitchFamily="18" charset="0"/>
              </a:rPr>
              <a:t>θρομβίνης</a:t>
            </a:r>
            <a:r>
              <a:rPr lang="el-GR" sz="2400" dirty="0">
                <a:effectLst/>
                <a:latin typeface="Times New Roman" panose="02020603050405020304" pitchFamily="18" charset="0"/>
                <a:ea typeface="Times New Roman" panose="02020603050405020304" pitchFamily="18" charset="0"/>
              </a:rPr>
              <a:t>, που βρίσκεται στο πλάσμα σε μια μορφή όχι δραστική, την</a:t>
            </a:r>
            <a:r>
              <a:rPr lang="el-GR" sz="2400"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προθρομβίνη</a:t>
            </a:r>
            <a:r>
              <a:rPr lang="el-G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p>
            <a:endParaRPr lang="el-GR" sz="4000" b="1"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6022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646EED3-C35B-08FB-0CCC-304184E8961C}"/>
              </a:ext>
            </a:extLst>
          </p:cNvPr>
          <p:cNvSpPr>
            <a:spLocks noGrp="1"/>
          </p:cNvSpPr>
          <p:nvPr>
            <p:ph idx="1"/>
          </p:nvPr>
        </p:nvSpPr>
        <p:spPr>
          <a:xfrm>
            <a:off x="434897" y="390292"/>
            <a:ext cx="11262731" cy="6010507"/>
          </a:xfrm>
        </p:spPr>
        <p:txBody>
          <a:bodyPr/>
          <a:lstStyle/>
          <a:p>
            <a:r>
              <a:rPr lang="el-GR" sz="2400" dirty="0">
                <a:effectLst/>
                <a:latin typeface="Times New Roman" panose="02020603050405020304" pitchFamily="18" charset="0"/>
                <a:ea typeface="Times New Roman" panose="02020603050405020304" pitchFamily="18" charset="0"/>
              </a:rPr>
              <a:t>Όπως φαίνεται και στο παρακάτω σχήμα, για να μετατραπεί 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προθρομβίνη σε θρομβίνη, γίνονται πολλές και πολύπλοκες χημικές αντιδράσεις, στις</a:t>
            </a:r>
            <a:r>
              <a:rPr lang="el-GR" sz="2400" spc="-28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οποίες</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παίρνουν</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μέρος</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αρκετές</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ουσίες,</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οι</a:t>
            </a:r>
            <a:r>
              <a:rPr lang="el-GR" sz="2400" spc="2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οποίες</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προέρχονται</a:t>
            </a:r>
            <a:r>
              <a:rPr lang="el-GR" sz="2400" spc="2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από</a:t>
            </a:r>
            <a:r>
              <a:rPr lang="el-GR" sz="2400" spc="2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το</a:t>
            </a:r>
            <a:r>
              <a:rPr lang="el-GR" sz="2400" spc="1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πλάσμα</a:t>
            </a:r>
            <a:r>
              <a:rPr lang="el-GR" sz="2400" spc="2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και</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τους ιστούς. Τέτοιες ουσίες είναι το </a:t>
            </a:r>
            <a:r>
              <a:rPr lang="el-GR" sz="2400" b="1" dirty="0">
                <a:effectLst/>
                <a:latin typeface="Times New Roman" panose="02020603050405020304" pitchFamily="18" charset="0"/>
                <a:ea typeface="Times New Roman" panose="02020603050405020304" pitchFamily="18" charset="0"/>
              </a:rPr>
              <a:t>ασβέστιο</a:t>
            </a:r>
            <a:r>
              <a:rPr lang="el-GR" sz="2400" dirty="0">
                <a:effectLst/>
                <a:latin typeface="Times New Roman" panose="02020603050405020304" pitchFamily="18" charset="0"/>
                <a:ea typeface="Times New Roman" panose="02020603050405020304" pitchFamily="18" charset="0"/>
              </a:rPr>
              <a:t>, η </a:t>
            </a:r>
            <a:r>
              <a:rPr lang="el-GR" sz="2400" b="1" dirty="0">
                <a:effectLst/>
                <a:latin typeface="Times New Roman" panose="02020603050405020304" pitchFamily="18" charset="0"/>
                <a:ea typeface="Times New Roman" panose="02020603050405020304" pitchFamily="18" charset="0"/>
              </a:rPr>
              <a:t>θρομβοπλαστίνη</a:t>
            </a:r>
            <a:r>
              <a:rPr lang="el-GR" sz="2400" dirty="0">
                <a:effectLst/>
                <a:latin typeface="Times New Roman" panose="02020603050405020304" pitchFamily="18" charset="0"/>
                <a:ea typeface="Times New Roman" panose="02020603050405020304" pitchFamily="18" charset="0"/>
              </a:rPr>
              <a:t>, που είναι ένζυμο</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των</a:t>
            </a:r>
            <a:r>
              <a:rPr lang="el-GR" sz="2400" spc="-1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ιστών,</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η</a:t>
            </a:r>
            <a:r>
              <a:rPr lang="el-GR" sz="2400"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βιταμίνη Κ</a:t>
            </a:r>
            <a:r>
              <a:rPr lang="el-GR" sz="2400" b="1"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και</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οι</a:t>
            </a:r>
            <a:r>
              <a:rPr lang="el-GR" sz="2400"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παράγοντες</a:t>
            </a:r>
            <a:r>
              <a:rPr lang="el-GR" sz="2400" b="1"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της</a:t>
            </a:r>
            <a:r>
              <a:rPr lang="el-GR" sz="2400" b="1" spc="-5" dirty="0">
                <a:effectLst/>
                <a:latin typeface="Times New Roman" panose="02020603050405020304" pitchFamily="18" charset="0"/>
                <a:ea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rPr>
              <a:t>πήξεως</a:t>
            </a:r>
            <a:r>
              <a:rPr lang="el-GR" sz="2400" b="1" spc="-1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(VII,</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IΧ, XI,</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XII</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a:t>
            </a:r>
          </a:p>
          <a:p>
            <a:endParaRPr lang="el-GR" dirty="0"/>
          </a:p>
        </p:txBody>
      </p:sp>
      <p:pic>
        <p:nvPicPr>
          <p:cNvPr id="4" name="image12.png">
            <a:extLst>
              <a:ext uri="{FF2B5EF4-FFF2-40B4-BE49-F238E27FC236}">
                <a16:creationId xmlns:a16="http://schemas.microsoft.com/office/drawing/2014/main" id="{6F83A936-8D45-29D2-92FD-6F13CCE5A73B}"/>
              </a:ext>
            </a:extLst>
          </p:cNvPr>
          <p:cNvPicPr>
            <a:picLocks noChangeAspect="1"/>
          </p:cNvPicPr>
          <p:nvPr/>
        </p:nvPicPr>
        <p:blipFill>
          <a:blip r:embed="rId2" cstate="print"/>
          <a:stretch>
            <a:fillRect/>
          </a:stretch>
        </p:blipFill>
        <p:spPr>
          <a:xfrm>
            <a:off x="2381514" y="2343242"/>
            <a:ext cx="6784788" cy="3748540"/>
          </a:xfrm>
          <a:prstGeom prst="rect">
            <a:avLst/>
          </a:prstGeom>
        </p:spPr>
      </p:pic>
    </p:spTree>
    <p:extLst>
      <p:ext uri="{BB962C8B-B14F-4D97-AF65-F5344CB8AC3E}">
        <p14:creationId xmlns:p14="http://schemas.microsoft.com/office/powerpoint/2010/main" val="1949095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A07F3F5-BCAE-3F6C-8A5A-6713938E03A3}"/>
              </a:ext>
            </a:extLst>
          </p:cNvPr>
          <p:cNvSpPr>
            <a:spLocks noGrp="1"/>
          </p:cNvSpPr>
          <p:nvPr>
            <p:ph idx="1"/>
          </p:nvPr>
        </p:nvSpPr>
        <p:spPr>
          <a:xfrm>
            <a:off x="546410" y="401444"/>
            <a:ext cx="11062010" cy="5910146"/>
          </a:xfrm>
        </p:spPr>
        <p:txBody>
          <a:bodyPr/>
          <a:lstStyle/>
          <a:p>
            <a:pPr marL="342900" lvl="0" indent="-342900">
              <a:lnSpc>
                <a:spcPts val="1375"/>
              </a:lnSpc>
              <a:spcBef>
                <a:spcPts val="395"/>
              </a:spcBef>
              <a:spcAft>
                <a:spcPts val="200"/>
              </a:spcAft>
              <a:buSzPts val="1200"/>
              <a:buFont typeface="Times New Roman" panose="02020603050405020304" pitchFamily="18" charset="0"/>
              <a:buAutoNum type="arabicParenR"/>
              <a:tabLst>
                <a:tab pos="457835" algn="l"/>
              </a:tabLst>
            </a:pPr>
            <a:r>
              <a:rPr lang="el-GR" b="1" u="sng" dirty="0">
                <a:effectLst/>
                <a:latin typeface="Times New Roman" panose="02020603050405020304" pitchFamily="18" charset="0"/>
                <a:ea typeface="Times New Roman" panose="02020603050405020304" pitchFamily="18" charset="0"/>
                <a:cs typeface="Times New Roman" panose="02020603050405020304" pitchFamily="18" charset="0"/>
              </a:rPr>
              <a:t>Αντιπηκτικά</a:t>
            </a:r>
          </a:p>
          <a:p>
            <a:pPr marL="291465" marR="946785" indent="228600"/>
            <a:r>
              <a:rPr lang="el-GR" sz="2400" dirty="0">
                <a:effectLst/>
                <a:latin typeface="Times New Roman" panose="02020603050405020304" pitchFamily="18" charset="0"/>
                <a:ea typeface="Times New Roman" panose="02020603050405020304" pitchFamily="18" charset="0"/>
              </a:rPr>
              <a:t>Τα αντιπηκτικά φάρμακα χρησιμοποιούνται κυρίως για να προλαμβάνουν τη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δημιουργία θρόμβου ή την επέκταση υπάρχοντος θρόμβου στο φλεβικό σκέλος της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κυκλοφορίας. Τα αντιπηκτικά χρησιμοποιούνται λιγότερο για την πρόληψη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δημιουργίας θρόμβου στις αρτηρίες διότι οι θρόμβοι σ' αυτό το σημείο απαρτίζονται</a:t>
            </a:r>
            <a:r>
              <a:rPr lang="el-GR" sz="2400" spc="-28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κατά κύριο λόγο από αιμοπετάλια. Επίσης χρησιμοποιούνται για την προφύλαξη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σχηματισμού</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θρόμβου στις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προσθετικές</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βαλβίδες.</a:t>
            </a:r>
          </a:p>
          <a:p>
            <a:pPr marL="520700">
              <a:spcBef>
                <a:spcPts val="400"/>
              </a:spcBef>
              <a:spcAft>
                <a:spcPts val="200"/>
              </a:spcAft>
            </a:pP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α)</a:t>
            </a:r>
            <a:r>
              <a:rPr lang="el-GR" sz="20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Παρεντερικά</a:t>
            </a:r>
            <a:r>
              <a:rPr lang="el-GR" sz="2000" b="1"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rPr>
              <a:t>αντιπηκτικά</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9300" lvl="1" indent="0">
              <a:spcBef>
                <a:spcPts val="400"/>
              </a:spcBef>
              <a:spcAft>
                <a:spcPts val="200"/>
              </a:spcAft>
              <a:buNone/>
            </a:pPr>
            <a:endParaRPr lang="el-G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200150" lvl="2" indent="-285750">
              <a:lnSpc>
                <a:spcPts val="1465"/>
              </a:lnSpc>
              <a:spcBef>
                <a:spcPts val="5"/>
              </a:spcBef>
              <a:buSzPts val="1200"/>
              <a:buFont typeface="Symbol" panose="05050102010706020507" pitchFamily="18" charset="2"/>
              <a:buChar char=""/>
              <a:tabLst>
                <a:tab pos="748665" algn="l"/>
                <a:tab pos="749300" algn="l"/>
              </a:tabLst>
            </a:pPr>
            <a:r>
              <a:rPr lang="el-GR" b="1" dirty="0">
                <a:effectLst/>
                <a:latin typeface="Times New Roman" panose="02020603050405020304" pitchFamily="18" charset="0"/>
                <a:ea typeface="Symbol" panose="05050102010706020507" pitchFamily="18" charset="2"/>
                <a:cs typeface="Symbol" panose="05050102010706020507" pitchFamily="18" charset="2"/>
              </a:rPr>
              <a:t>Ηπαρίνη</a:t>
            </a:r>
            <a:endParaRPr lang="el-GR" dirty="0">
              <a:effectLst/>
              <a:latin typeface="Times New Roman" panose="02020603050405020304" pitchFamily="18" charset="0"/>
              <a:ea typeface="Symbol" panose="05050102010706020507" pitchFamily="18" charset="2"/>
              <a:cs typeface="Symbol" panose="05050102010706020507" pitchFamily="18" charset="2"/>
            </a:endParaRPr>
          </a:p>
          <a:p>
            <a:pPr marL="1200150" lvl="2" indent="-285750">
              <a:lnSpc>
                <a:spcPts val="1455"/>
              </a:lnSpc>
              <a:spcBef>
                <a:spcPts val="400"/>
              </a:spcBef>
              <a:spcAft>
                <a:spcPts val="200"/>
              </a:spcAft>
              <a:buSzPts val="1200"/>
              <a:buFont typeface="Symbol" panose="05050102010706020507" pitchFamily="18" charset="2"/>
              <a:buChar char=""/>
              <a:tabLst>
                <a:tab pos="748665" algn="l"/>
                <a:tab pos="749300" algn="l"/>
              </a:tabLst>
            </a:pPr>
            <a:r>
              <a:rPr lang="el-GR" b="1" dirty="0">
                <a:effectLst/>
                <a:latin typeface="Times New Roman" panose="02020603050405020304" pitchFamily="18" charset="0"/>
                <a:ea typeface="Symbol" panose="05050102010706020507" pitchFamily="18" charset="2"/>
                <a:cs typeface="Symbol" panose="05050102010706020507" pitchFamily="18" charset="2"/>
              </a:rPr>
              <a:t>Ηπαρίνες</a:t>
            </a:r>
            <a:r>
              <a:rPr lang="el-GR" b="1" spc="-10" dirty="0">
                <a:effectLst/>
                <a:latin typeface="Times New Roman" panose="02020603050405020304" pitchFamily="18" charset="0"/>
                <a:ea typeface="Symbol" panose="05050102010706020507" pitchFamily="18" charset="2"/>
                <a:cs typeface="Symbol" panose="05050102010706020507" pitchFamily="18" charset="2"/>
              </a:rPr>
              <a:t> </a:t>
            </a:r>
            <a:r>
              <a:rPr lang="el-GR" b="1" dirty="0">
                <a:effectLst/>
                <a:latin typeface="Times New Roman" panose="02020603050405020304" pitchFamily="18" charset="0"/>
                <a:ea typeface="Symbol" panose="05050102010706020507" pitchFamily="18" charset="2"/>
                <a:cs typeface="Symbol" panose="05050102010706020507" pitchFamily="18" charset="2"/>
              </a:rPr>
              <a:t>Χαμηλού</a:t>
            </a:r>
            <a:r>
              <a:rPr lang="el-GR" b="1" spc="-10" dirty="0">
                <a:effectLst/>
                <a:latin typeface="Times New Roman" panose="02020603050405020304" pitchFamily="18" charset="0"/>
                <a:ea typeface="Symbol" panose="05050102010706020507" pitchFamily="18" charset="2"/>
                <a:cs typeface="Symbol" panose="05050102010706020507" pitchFamily="18" charset="2"/>
              </a:rPr>
              <a:t> </a:t>
            </a:r>
            <a:r>
              <a:rPr lang="el-GR" b="1" dirty="0">
                <a:effectLst/>
                <a:latin typeface="Times New Roman" panose="02020603050405020304" pitchFamily="18" charset="0"/>
                <a:ea typeface="Symbol" panose="05050102010706020507" pitchFamily="18" charset="2"/>
                <a:cs typeface="Symbol" panose="05050102010706020507" pitchFamily="18" charset="2"/>
              </a:rPr>
              <a:t>Μοριακού</a:t>
            </a:r>
            <a:r>
              <a:rPr lang="el-GR" b="1" spc="-10" dirty="0">
                <a:effectLst/>
                <a:latin typeface="Times New Roman" panose="02020603050405020304" pitchFamily="18" charset="0"/>
                <a:ea typeface="Symbol" panose="05050102010706020507" pitchFamily="18" charset="2"/>
                <a:cs typeface="Symbol" panose="05050102010706020507" pitchFamily="18" charset="2"/>
              </a:rPr>
              <a:t> </a:t>
            </a:r>
            <a:r>
              <a:rPr lang="el-GR" b="1" dirty="0">
                <a:effectLst/>
                <a:latin typeface="Times New Roman" panose="02020603050405020304" pitchFamily="18" charset="0"/>
                <a:ea typeface="Symbol" panose="05050102010706020507" pitchFamily="18" charset="2"/>
                <a:cs typeface="Symbol" panose="05050102010706020507" pitchFamily="18" charset="2"/>
              </a:rPr>
              <a:t>Βάρους</a:t>
            </a:r>
            <a:endParaRPr lang="en-US" b="1" dirty="0">
              <a:latin typeface="Times New Roman" panose="02020603050405020304" pitchFamily="18" charset="0"/>
              <a:ea typeface="Symbol" panose="05050102010706020507" pitchFamily="18" charset="2"/>
              <a:cs typeface="Symbol" panose="05050102010706020507" pitchFamily="18" charset="2"/>
            </a:endParaRPr>
          </a:p>
          <a:p>
            <a:pPr marL="914400" lvl="2" indent="0">
              <a:lnSpc>
                <a:spcPts val="1455"/>
              </a:lnSpc>
              <a:spcBef>
                <a:spcPts val="400"/>
              </a:spcBef>
              <a:spcAft>
                <a:spcPts val="200"/>
              </a:spcAft>
              <a:buSzPts val="1200"/>
              <a:buNone/>
              <a:tabLst>
                <a:tab pos="748665" algn="l"/>
                <a:tab pos="749300" algn="l"/>
              </a:tabLst>
            </a:pPr>
            <a:endParaRPr lang="en-US" b="1" dirty="0">
              <a:latin typeface="Times New Roman" panose="02020603050405020304" pitchFamily="18" charset="0"/>
              <a:ea typeface="Symbol" panose="05050102010706020507" pitchFamily="18" charset="2"/>
              <a:cs typeface="Symbol" panose="05050102010706020507" pitchFamily="18" charset="2"/>
            </a:endParaRPr>
          </a:p>
          <a:p>
            <a:pPr marL="914400" lvl="2" indent="0">
              <a:lnSpc>
                <a:spcPct val="100000"/>
              </a:lnSpc>
              <a:spcBef>
                <a:spcPts val="400"/>
              </a:spcBef>
              <a:spcAft>
                <a:spcPts val="200"/>
              </a:spcAft>
              <a:buSzPts val="1200"/>
              <a:buNone/>
              <a:tabLst>
                <a:tab pos="748665" algn="l"/>
                <a:tab pos="749300" algn="l"/>
              </a:tabLst>
            </a:pPr>
            <a:endParaRPr lang="en-US" sz="2400" b="1" dirty="0">
              <a:effectLst/>
              <a:latin typeface="Times New Roman" panose="02020603050405020304" pitchFamily="18" charset="0"/>
              <a:ea typeface="Symbol" panose="05050102010706020507" pitchFamily="18" charset="2"/>
              <a:cs typeface="Symbol" panose="05050102010706020507" pitchFamily="18" charset="2"/>
            </a:endParaRPr>
          </a:p>
          <a:p>
            <a:pPr marL="0" indent="0">
              <a:lnSpc>
                <a:spcPct val="100000"/>
              </a:lnSpc>
              <a:spcBef>
                <a:spcPts val="400"/>
              </a:spcBef>
              <a:spcAft>
                <a:spcPts val="200"/>
              </a:spcAft>
              <a:buSzPts val="1200"/>
              <a:buNone/>
              <a:tabLst>
                <a:tab pos="748665" algn="l"/>
                <a:tab pos="749300" algn="l"/>
              </a:tabLst>
            </a:pPr>
            <a:r>
              <a:rPr lang="el-GR" sz="1800" dirty="0"/>
              <a:t>Η ηπαρίνη είναι φυσικό προϊόν, </a:t>
            </a:r>
            <a:r>
              <a:rPr lang="el-GR" sz="1800" dirty="0" err="1"/>
              <a:t>βλεννοπολυσακχαρίτης</a:t>
            </a:r>
            <a:r>
              <a:rPr lang="el-GR" sz="1800" dirty="0"/>
              <a:t>, και ενώνεται με την </a:t>
            </a:r>
            <a:r>
              <a:rPr lang="el-GR" sz="1800" dirty="0" err="1"/>
              <a:t>αντιθρομβίνη</a:t>
            </a:r>
            <a:r>
              <a:rPr lang="el-GR" sz="1800" dirty="0"/>
              <a:t> III. Το σύμπλεγμα </a:t>
            </a:r>
            <a:r>
              <a:rPr lang="el-GR" sz="1800" dirty="0" err="1"/>
              <a:t>αντιθρομβίνης</a:t>
            </a:r>
            <a:r>
              <a:rPr lang="el-GR" sz="1800" dirty="0"/>
              <a:t> III - ηπαρίνης αναστέλλει τη δράση της θρομβίνης και του παράγοντα Χα καθώς και άλλων παραγόντων πήξης</a:t>
            </a:r>
            <a:r>
              <a:rPr lang="el-GR" sz="1800" dirty="0">
                <a:effectLst/>
                <a:ea typeface="Times New Roman" panose="02020603050405020304" pitchFamily="18" charset="0"/>
              </a:rPr>
              <a:t> </a:t>
            </a:r>
          </a:p>
          <a:p>
            <a:pPr marL="0" indent="0">
              <a:lnSpc>
                <a:spcPct val="100000"/>
              </a:lnSpc>
              <a:spcBef>
                <a:spcPts val="400"/>
              </a:spcBef>
              <a:spcAft>
                <a:spcPts val="200"/>
              </a:spcAft>
              <a:buSzPts val="1200"/>
              <a:buNone/>
              <a:tabLst>
                <a:tab pos="748665" algn="l"/>
                <a:tab pos="749300" algn="l"/>
              </a:tabLst>
            </a:pPr>
            <a:r>
              <a:rPr lang="el-GR" sz="1800" b="0" i="0" u="none" strike="noStrike" baseline="0" dirty="0">
                <a:solidFill>
                  <a:srgbClr val="000000"/>
                </a:solidFill>
                <a:latin typeface="Arial" panose="020B0604020202020204" pitchFamily="34" charset="0"/>
              </a:rPr>
              <a:t>Ανεπιθύμητες ενέργειες :Αιμορραγία, Αντιδράσεις υπερευαισθησίας, </a:t>
            </a:r>
            <a:r>
              <a:rPr lang="el-GR" sz="1800" b="0" i="0" u="none" strike="noStrike" baseline="0" dirty="0" err="1">
                <a:solidFill>
                  <a:srgbClr val="000000"/>
                </a:solidFill>
                <a:latin typeface="Arial" panose="020B0604020202020204" pitchFamily="34" charset="0"/>
              </a:rPr>
              <a:t>Θρομβοκυτταροπενία</a:t>
            </a:r>
            <a:r>
              <a:rPr lang="el-GR" sz="1800" b="0" i="0" u="none" strike="noStrike" baseline="0" dirty="0">
                <a:solidFill>
                  <a:srgbClr val="000000"/>
                </a:solidFill>
                <a:latin typeface="Arial" panose="020B0604020202020204" pitchFamily="34" charset="0"/>
              </a:rPr>
              <a:t>. </a:t>
            </a:r>
            <a:endParaRPr lang="en-US" sz="2000" dirty="0">
              <a:effectLst/>
              <a:latin typeface="Times New Roman" panose="02020603050405020304" pitchFamily="18" charset="0"/>
              <a:ea typeface="Times New Roman" panose="02020603050405020304" pitchFamily="18" charset="0"/>
            </a:endParaRPr>
          </a:p>
          <a:p>
            <a:pPr marL="0" indent="0">
              <a:lnSpc>
                <a:spcPts val="1455"/>
              </a:lnSpc>
              <a:spcBef>
                <a:spcPts val="400"/>
              </a:spcBef>
              <a:spcAft>
                <a:spcPts val="200"/>
              </a:spcAft>
              <a:buSzPts val="1200"/>
              <a:buNone/>
              <a:tabLst>
                <a:tab pos="748665" algn="l"/>
                <a:tab pos="749300" algn="l"/>
              </a:tabLst>
            </a:pPr>
            <a:endParaRPr lang="el-GR" b="1" dirty="0">
              <a:effectLst/>
              <a:latin typeface="Times New Roman" panose="02020603050405020304" pitchFamily="18" charset="0"/>
              <a:ea typeface="Symbol" panose="05050102010706020507" pitchFamily="18" charset="2"/>
              <a:cs typeface="Symbol" panose="05050102010706020507" pitchFamily="18" charset="2"/>
            </a:endParaRPr>
          </a:p>
          <a:p>
            <a:endParaRPr lang="el-GR" dirty="0"/>
          </a:p>
        </p:txBody>
      </p:sp>
    </p:spTree>
    <p:extLst>
      <p:ext uri="{BB962C8B-B14F-4D97-AF65-F5344CB8AC3E}">
        <p14:creationId xmlns:p14="http://schemas.microsoft.com/office/powerpoint/2010/main" val="1381081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47CD5DA-F322-0A0C-4433-36C18D073D40}"/>
              </a:ext>
            </a:extLst>
          </p:cNvPr>
          <p:cNvSpPr>
            <a:spLocks noGrp="1"/>
          </p:cNvSpPr>
          <p:nvPr>
            <p:ph idx="1"/>
          </p:nvPr>
        </p:nvSpPr>
        <p:spPr>
          <a:xfrm>
            <a:off x="680224" y="412595"/>
            <a:ext cx="10673576" cy="5764368"/>
          </a:xfrm>
        </p:spPr>
        <p:txBody>
          <a:bodyPr/>
          <a:lstStyle/>
          <a:p>
            <a:r>
              <a:rPr lang="el-GR" sz="2800" dirty="0">
                <a:effectLst/>
                <a:latin typeface="Times New Roman" panose="02020603050405020304" pitchFamily="18" charset="0"/>
                <a:ea typeface="Times New Roman" panose="02020603050405020304" pitchFamily="18" charset="0"/>
              </a:rPr>
              <a:t>H αντιπηκτική δράση της ηπαρίνης αρχίζει γρήγορα αλλά έχει</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βραχεία διάρκεια. Αναφέρεται σαν ηπαρίνη για να διακριθεί από τις χαμηλού</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μοριακού βάρους (XMB) </a:t>
            </a:r>
            <a:r>
              <a:rPr lang="el-GR" sz="2800" dirty="0" err="1">
                <a:effectLst/>
                <a:latin typeface="Times New Roman" panose="02020603050405020304" pitchFamily="18" charset="0"/>
                <a:ea typeface="Times New Roman" panose="02020603050405020304" pitchFamily="18" charset="0"/>
              </a:rPr>
              <a:t>ηπαρίνες</a:t>
            </a:r>
            <a:r>
              <a:rPr lang="el-GR" sz="2800" dirty="0">
                <a:effectLst/>
                <a:latin typeface="Times New Roman" panose="02020603050405020304" pitchFamily="18" charset="0"/>
                <a:ea typeface="Times New Roman" panose="02020603050405020304" pitchFamily="18" charset="0"/>
              </a:rPr>
              <a:t> που έχουν μακρότερη περίοδο δράσης</a:t>
            </a:r>
            <a:r>
              <a:rPr lang="en-US" sz="2800" dirty="0">
                <a:effectLst/>
                <a:latin typeface="Times New Roman" panose="02020603050405020304" pitchFamily="18" charset="0"/>
                <a:ea typeface="Times New Roman" panose="02020603050405020304" pitchFamily="18" charset="0"/>
              </a:rPr>
              <a:t>.</a:t>
            </a:r>
          </a:p>
          <a:p>
            <a:r>
              <a:rPr lang="el-GR" sz="2800" dirty="0">
                <a:effectLst/>
                <a:latin typeface="Times New Roman" panose="02020603050405020304" pitchFamily="18" charset="0"/>
                <a:ea typeface="Times New Roman" panose="02020603050405020304" pitchFamily="18" charset="0"/>
              </a:rPr>
              <a:t>Στην</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πνευμονική εμβολή και στις εν τω βάθει φλεβικές θρομβώσεις η αγωγή αρχίζει</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ενδοφλέβια και στη συνέχεια γίνονται υποδόριες ενέσεις. Επίσης χρησιμοποιείται</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στην</a:t>
            </a:r>
            <a:r>
              <a:rPr lang="el-GR" sz="2800" spc="10"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αγωγή</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του</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οξέος</a:t>
            </a:r>
            <a:r>
              <a:rPr lang="el-GR" sz="2800" spc="10"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εμφράγματος</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του</a:t>
            </a:r>
            <a:r>
              <a:rPr lang="el-GR" sz="2800" spc="10"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μυοκαρδίου,</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της</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ασταθούς</a:t>
            </a:r>
            <a:r>
              <a:rPr lang="el-GR" sz="2800" spc="10"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στηθάγχης</a:t>
            </a:r>
            <a:r>
              <a:rPr lang="el-GR" sz="2800" spc="1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και</a:t>
            </a:r>
            <a:r>
              <a:rPr lang="el-GR" sz="2800" spc="5" dirty="0">
                <a:effectLst/>
                <a:latin typeface="Times New Roman" panose="02020603050405020304" pitchFamily="18" charset="0"/>
                <a:ea typeface="Times New Roman" panose="02020603050405020304" pitchFamily="18" charset="0"/>
              </a:rPr>
              <a:t> </a:t>
            </a:r>
            <a:r>
              <a:rPr lang="el-GR" sz="2800" dirty="0">
                <a:effectLst/>
                <a:latin typeface="Times New Roman" panose="02020603050405020304" pitchFamily="18" charset="0"/>
                <a:ea typeface="Times New Roman" panose="02020603050405020304" pitchFamily="18" charset="0"/>
              </a:rPr>
              <a:t>της περιφερικής αρτηριακής απόφραξης.</a:t>
            </a:r>
            <a:endParaRPr lang="el-GR" dirty="0"/>
          </a:p>
        </p:txBody>
      </p:sp>
    </p:spTree>
    <p:extLst>
      <p:ext uri="{BB962C8B-B14F-4D97-AF65-F5344CB8AC3E}">
        <p14:creationId xmlns:p14="http://schemas.microsoft.com/office/powerpoint/2010/main" val="1662151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7BD040E-2DF9-57DE-946B-E26B169B5C5A}"/>
              </a:ext>
            </a:extLst>
          </p:cNvPr>
          <p:cNvSpPr>
            <a:spLocks noGrp="1"/>
          </p:cNvSpPr>
          <p:nvPr>
            <p:ph idx="1"/>
          </p:nvPr>
        </p:nvSpPr>
        <p:spPr>
          <a:xfrm>
            <a:off x="501805" y="434898"/>
            <a:ext cx="10851995" cy="6110868"/>
          </a:xfrm>
        </p:spPr>
        <p:txBody>
          <a:bodyPr/>
          <a:lstStyle/>
          <a:p>
            <a:pPr marL="291465" marR="849630" indent="266700"/>
            <a:r>
              <a:rPr lang="el-GR" sz="2400" dirty="0">
                <a:effectLst/>
                <a:latin typeface="Times New Roman" panose="02020603050405020304" pitchFamily="18" charset="0"/>
                <a:ea typeface="Times New Roman" panose="02020603050405020304" pitchFamily="18" charset="0"/>
              </a:rPr>
              <a:t>Ηπαρίνη χρησιμοποιείται ακόμη κατά την</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αιμοκάθαρση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και την</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εξωσωματική</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κυκλοφορία.</a:t>
            </a:r>
          </a:p>
          <a:p>
            <a:pPr marL="291465" marR="998855" indent="228600"/>
            <a:r>
              <a:rPr lang="el-GR" sz="2400" dirty="0">
                <a:effectLst/>
                <a:latin typeface="Times New Roman" panose="02020603050405020304" pitchFamily="18" charset="0"/>
                <a:ea typeface="Times New Roman" panose="02020603050405020304" pitchFamily="18" charset="0"/>
              </a:rPr>
              <a:t>Εάν εμφανισθεί αιμορραγία, αρκεί συνήθως η διακοπή του φαρμάκου. Αν 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κατάσταση επείγει, μπορούν να χρησιμοποιηθούν ως αντίδοτα η </a:t>
            </a:r>
            <a:r>
              <a:rPr lang="el-GR" sz="2400" dirty="0" err="1">
                <a:effectLst/>
                <a:latin typeface="Times New Roman" panose="02020603050405020304" pitchFamily="18" charset="0"/>
                <a:ea typeface="Times New Roman" panose="02020603050405020304" pitchFamily="18" charset="0"/>
              </a:rPr>
              <a:t>πρωταμίνη</a:t>
            </a:r>
            <a:r>
              <a:rPr lang="el-GR" sz="2400" dirty="0">
                <a:effectLst/>
                <a:latin typeface="Times New Roman" panose="02020603050405020304" pitchFamily="18" charset="0"/>
                <a:ea typeface="Times New Roman" panose="02020603050405020304" pitchFamily="18" charset="0"/>
              </a:rPr>
              <a:t> για την</a:t>
            </a:r>
            <a:r>
              <a:rPr lang="el-GR" sz="2400" spc="-28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ηπαρίνη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και</a:t>
            </a:r>
            <a:r>
              <a:rPr lang="el-GR" sz="2400" spc="-1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βιταμίνη</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Κ</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για</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τα αντιπηκτικά</a:t>
            </a:r>
            <a:r>
              <a:rPr lang="el-GR" sz="2400" spc="-10"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από</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το</a:t>
            </a:r>
            <a:r>
              <a:rPr lang="el-GR" sz="2400" spc="-5" dirty="0">
                <a:effectLst/>
                <a:latin typeface="Times New Roman" panose="02020603050405020304" pitchFamily="18" charset="0"/>
                <a:ea typeface="Times New Roman" panose="02020603050405020304" pitchFamily="18" charset="0"/>
              </a:rPr>
              <a:t> </a:t>
            </a:r>
            <a:r>
              <a:rPr lang="el-GR" sz="2400" dirty="0">
                <a:effectLst/>
                <a:latin typeface="Times New Roman" panose="02020603050405020304" pitchFamily="18" charset="0"/>
                <a:ea typeface="Times New Roman" panose="02020603050405020304" pitchFamily="18" charset="0"/>
              </a:rPr>
              <a:t>στόμα.</a:t>
            </a:r>
          </a:p>
          <a:p>
            <a:pPr marL="63500" indent="0">
              <a:buNone/>
            </a:pPr>
            <a:endParaRPr lang="el-GR" sz="2400" dirty="0">
              <a:effectLst/>
              <a:latin typeface="Times New Roman" panose="02020603050405020304" pitchFamily="18" charset="0"/>
              <a:ea typeface="Times New Roman" panose="02020603050405020304" pitchFamily="18" charset="0"/>
            </a:endParaRPr>
          </a:p>
          <a:p>
            <a:pPr marL="520700">
              <a:spcBef>
                <a:spcPts val="5"/>
              </a:spcBef>
              <a:spcAft>
                <a:spcPts val="200"/>
              </a:spcAft>
            </a:pP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β)</a:t>
            </a:r>
            <a:r>
              <a:rPr lang="el-GR" sz="2400" b="1" spc="-20"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Αντιπηκτικά</a:t>
            </a:r>
            <a:r>
              <a:rPr lang="el-GR" sz="2400" b="1" spc="-15"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από</a:t>
            </a:r>
            <a:r>
              <a:rPr lang="el-GR" sz="2400" b="1" spc="-25"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το</a:t>
            </a:r>
            <a:r>
              <a:rPr lang="el-GR" sz="2400" b="1" spc="-20"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στόμα</a:t>
            </a:r>
          </a:p>
          <a:p>
            <a:pPr marL="742950" lvl="1" indent="-285750">
              <a:buSzPts val="1200"/>
              <a:buFont typeface="Symbol" panose="05050102010706020507" pitchFamily="18" charset="2"/>
              <a:buChar char=""/>
              <a:tabLst>
                <a:tab pos="748665" algn="l"/>
                <a:tab pos="749300" algn="l"/>
              </a:tabLst>
            </a:pPr>
            <a:r>
              <a:rPr lang="el-GR" b="1" dirty="0" err="1">
                <a:effectLst/>
                <a:latin typeface="Times New Roman" panose="02020603050405020304" pitchFamily="18" charset="0"/>
                <a:ea typeface="Symbol" panose="05050102010706020507" pitchFamily="18" charset="2"/>
                <a:cs typeface="Symbol" panose="05050102010706020507" pitchFamily="18" charset="2"/>
              </a:rPr>
              <a:t>Ασενοκουμαρόλη</a:t>
            </a:r>
            <a:endParaRPr lang="el-GR" dirty="0">
              <a:effectLst/>
              <a:latin typeface="Times New Roman" panose="02020603050405020304" pitchFamily="18" charset="0"/>
              <a:ea typeface="Symbol" panose="05050102010706020507" pitchFamily="18" charset="2"/>
              <a:cs typeface="Symbol" panose="05050102010706020507" pitchFamily="18" charset="2"/>
            </a:endParaRPr>
          </a:p>
          <a:p>
            <a:pPr marL="742950" lvl="1" indent="-285750">
              <a:lnSpc>
                <a:spcPts val="1460"/>
              </a:lnSpc>
              <a:spcBef>
                <a:spcPts val="400"/>
              </a:spcBef>
              <a:spcAft>
                <a:spcPts val="200"/>
              </a:spcAft>
              <a:buSzPts val="1200"/>
              <a:buFont typeface="Symbol" panose="05050102010706020507" pitchFamily="18" charset="2"/>
              <a:buChar char=""/>
              <a:tabLst>
                <a:tab pos="748665" algn="l"/>
                <a:tab pos="749300" algn="l"/>
              </a:tabLst>
            </a:pPr>
            <a:r>
              <a:rPr lang="el-GR" b="1" dirty="0" err="1">
                <a:solidFill>
                  <a:srgbClr val="2F5496"/>
                </a:solidFill>
                <a:effectLst/>
                <a:latin typeface="Times New Roman" panose="02020603050405020304" pitchFamily="18" charset="0"/>
                <a:ea typeface="Symbol" panose="05050102010706020507" pitchFamily="18" charset="2"/>
                <a:cs typeface="Symbol" panose="05050102010706020507" pitchFamily="18" charset="2"/>
              </a:rPr>
              <a:t>Βαρφαρίνη</a:t>
            </a:r>
            <a:endParaRPr lang="en-US" b="1" dirty="0">
              <a:solidFill>
                <a:srgbClr val="2F5496"/>
              </a:solidFill>
              <a:effectLst/>
              <a:latin typeface="Times New Roman" panose="02020603050405020304" pitchFamily="18" charset="0"/>
              <a:ea typeface="Symbol" panose="05050102010706020507" pitchFamily="18" charset="2"/>
              <a:cs typeface="Symbol" panose="05050102010706020507" pitchFamily="18" charset="2"/>
            </a:endParaRPr>
          </a:p>
          <a:p>
            <a:pPr marL="742950" lvl="1" indent="-285750">
              <a:lnSpc>
                <a:spcPts val="1460"/>
              </a:lnSpc>
              <a:spcBef>
                <a:spcPts val="400"/>
              </a:spcBef>
              <a:spcAft>
                <a:spcPts val="200"/>
              </a:spcAft>
              <a:buSzPts val="1200"/>
              <a:buFont typeface="Symbol" panose="05050102010706020507" pitchFamily="18" charset="2"/>
              <a:buChar char=""/>
              <a:tabLst>
                <a:tab pos="748665" algn="l"/>
                <a:tab pos="749300" algn="l"/>
              </a:tabLst>
            </a:pPr>
            <a:endParaRPr lang="en-US" b="1" dirty="0">
              <a:solidFill>
                <a:srgbClr val="2F5496"/>
              </a:solidFill>
              <a:latin typeface="Times New Roman" panose="02020603050405020304" pitchFamily="18" charset="0"/>
              <a:ea typeface="Symbol" panose="05050102010706020507" pitchFamily="18" charset="2"/>
              <a:cs typeface="Symbol" panose="05050102010706020507" pitchFamily="18" charset="2"/>
            </a:endParaRPr>
          </a:p>
          <a:p>
            <a:pPr marL="742950" lvl="1" indent="-285750">
              <a:lnSpc>
                <a:spcPts val="1460"/>
              </a:lnSpc>
              <a:spcBef>
                <a:spcPts val="400"/>
              </a:spcBef>
              <a:spcAft>
                <a:spcPts val="200"/>
              </a:spcAft>
              <a:buSzPts val="1200"/>
              <a:buFont typeface="Symbol" panose="05050102010706020507" pitchFamily="18" charset="2"/>
              <a:buChar char=""/>
              <a:tabLst>
                <a:tab pos="748665" algn="l"/>
                <a:tab pos="749300" algn="l"/>
              </a:tabLst>
            </a:pPr>
            <a:endParaRPr lang="en-US" b="1" dirty="0">
              <a:solidFill>
                <a:srgbClr val="2F5496"/>
              </a:solidFill>
              <a:latin typeface="Times New Roman" panose="02020603050405020304" pitchFamily="18" charset="0"/>
              <a:ea typeface="Symbol" panose="05050102010706020507" pitchFamily="18" charset="2"/>
              <a:cs typeface="Symbol" panose="05050102010706020507" pitchFamily="18" charset="2"/>
            </a:endParaRPr>
          </a:p>
          <a:p>
            <a:pPr marL="291465" marR="1017270" indent="228600"/>
            <a:r>
              <a:rPr lang="el-GR" sz="2000" dirty="0">
                <a:effectLst/>
                <a:latin typeface="Times New Roman" panose="02020603050405020304" pitchFamily="18" charset="0"/>
                <a:ea typeface="Times New Roman" panose="02020603050405020304" pitchFamily="18" charset="0"/>
              </a:rPr>
              <a:t>Τα αντιπηκτικά από το στόμα </a:t>
            </a:r>
            <a:r>
              <a:rPr lang="el-GR" sz="2000" b="1" dirty="0">
                <a:effectLst/>
                <a:latin typeface="Times New Roman" panose="02020603050405020304" pitchFamily="18" charset="0"/>
                <a:ea typeface="Times New Roman" panose="02020603050405020304" pitchFamily="18" charset="0"/>
              </a:rPr>
              <a:t>αναστέλλουν την παραγωγή προθρομβίνης και</a:t>
            </a:r>
            <a:r>
              <a:rPr lang="el-GR" sz="2000" b="1" spc="-285" dirty="0">
                <a:effectLst/>
                <a:latin typeface="Times New Roman" panose="02020603050405020304" pitchFamily="18" charset="0"/>
                <a:ea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rPr>
              <a:t>άλλων παραγόντων της πήξης στο ήπαρ, ανταγωνιζόμενα τη βιταμίνη Κ</a:t>
            </a:r>
            <a:r>
              <a:rPr lang="el-GR" sz="2000" dirty="0">
                <a:effectLst/>
                <a:latin typeface="Times New Roman" panose="02020603050405020304" pitchFamily="18" charset="0"/>
                <a:ea typeface="Times New Roman" panose="02020603050405020304" pitchFamily="18" charset="0"/>
              </a:rPr>
              <a:t>. Αν</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απαιτείται</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άμεσο</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αποτέλεσμα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πρέπει</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συγχρόνως</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να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χορηγηθεί</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και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ηπαρίνη.</a:t>
            </a:r>
          </a:p>
          <a:p>
            <a:pPr marL="291465" marR="982345" indent="228600"/>
            <a:r>
              <a:rPr lang="el-GR" sz="2000" b="1" dirty="0">
                <a:effectLst/>
                <a:latin typeface="Times New Roman" panose="02020603050405020304" pitchFamily="18" charset="0"/>
                <a:ea typeface="Times New Roman" panose="02020603050405020304" pitchFamily="18" charset="0"/>
              </a:rPr>
              <a:t>Ενδείξεις: </a:t>
            </a:r>
            <a:r>
              <a:rPr lang="el-GR" sz="2000" dirty="0">
                <a:effectLst/>
                <a:latin typeface="Times New Roman" panose="02020603050405020304" pitchFamily="18" charset="0"/>
                <a:ea typeface="Times New Roman" panose="02020603050405020304" pitchFamily="18" charset="0"/>
              </a:rPr>
              <a:t>εν τω βάθει φλεβική θρόμβωση, πνευμονική εμβολή, στους ασθενείς</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με προσθετικές καρδιακές βαλβίδες και στους ασθενείς με κολπική μαρμαρυγή και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υψηλό</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κίνδυνο</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για εμβολές.</a:t>
            </a:r>
          </a:p>
          <a:p>
            <a:pPr marL="285750" indent="-285750">
              <a:lnSpc>
                <a:spcPts val="1460"/>
              </a:lnSpc>
              <a:spcBef>
                <a:spcPts val="400"/>
              </a:spcBef>
              <a:spcAft>
                <a:spcPts val="200"/>
              </a:spcAft>
              <a:buSzPts val="1200"/>
              <a:buFont typeface="Symbol" panose="05050102010706020507" pitchFamily="18" charset="2"/>
              <a:buChar char=""/>
              <a:tabLst>
                <a:tab pos="748665" algn="l"/>
                <a:tab pos="749300" algn="l"/>
              </a:tabLst>
            </a:pPr>
            <a:endParaRPr lang="en-US" b="1" dirty="0">
              <a:solidFill>
                <a:srgbClr val="2F5496"/>
              </a:solidFill>
              <a:latin typeface="Times New Roman" panose="02020603050405020304" pitchFamily="18" charset="0"/>
              <a:ea typeface="Symbol" panose="05050102010706020507" pitchFamily="18" charset="2"/>
              <a:cs typeface="Symbol" panose="05050102010706020507" pitchFamily="18" charset="2"/>
            </a:endParaRPr>
          </a:p>
          <a:p>
            <a:pPr marL="285750" indent="-285750">
              <a:lnSpc>
                <a:spcPts val="1460"/>
              </a:lnSpc>
              <a:spcBef>
                <a:spcPts val="400"/>
              </a:spcBef>
              <a:spcAft>
                <a:spcPts val="200"/>
              </a:spcAft>
              <a:buSzPts val="1200"/>
              <a:buFont typeface="Symbol" panose="05050102010706020507" pitchFamily="18" charset="2"/>
              <a:buChar char=""/>
              <a:tabLst>
                <a:tab pos="748665" algn="l"/>
                <a:tab pos="749300" algn="l"/>
              </a:tabLst>
            </a:pPr>
            <a:endParaRPr lang="el-GR" b="1" dirty="0">
              <a:solidFill>
                <a:srgbClr val="2F5496"/>
              </a:solidFill>
              <a:effectLst/>
              <a:latin typeface="Times New Roman" panose="02020603050405020304" pitchFamily="18" charset="0"/>
              <a:ea typeface="Symbol" panose="05050102010706020507" pitchFamily="18" charset="2"/>
              <a:cs typeface="Symbol" panose="05050102010706020507" pitchFamily="18" charset="2"/>
            </a:endParaRPr>
          </a:p>
          <a:p>
            <a:endParaRPr lang="el-GR" dirty="0"/>
          </a:p>
        </p:txBody>
      </p:sp>
    </p:spTree>
    <p:extLst>
      <p:ext uri="{BB962C8B-B14F-4D97-AF65-F5344CB8AC3E}">
        <p14:creationId xmlns:p14="http://schemas.microsoft.com/office/powerpoint/2010/main" val="3478713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7E0413E-12E8-3C8F-E5EA-D9B29B2CCF36}"/>
              </a:ext>
            </a:extLst>
          </p:cNvPr>
          <p:cNvSpPr>
            <a:spLocks noGrp="1"/>
          </p:cNvSpPr>
          <p:nvPr>
            <p:ph idx="1"/>
          </p:nvPr>
        </p:nvSpPr>
        <p:spPr>
          <a:xfrm>
            <a:off x="301083" y="423746"/>
            <a:ext cx="11052717" cy="5753217"/>
          </a:xfrm>
        </p:spPr>
        <p:txBody>
          <a:bodyPr/>
          <a:lstStyle/>
          <a:p>
            <a:r>
              <a:rPr lang="el-GR" sz="2000" dirty="0">
                <a:effectLst/>
                <a:latin typeface="Times New Roman" panose="02020603050405020304" pitchFamily="18" charset="0"/>
                <a:ea typeface="Times New Roman" panose="02020603050405020304" pitchFamily="18" charset="0"/>
              </a:rPr>
              <a:t>Τα αντιπηκτικά από το στόμα δεν πρέπει να χρησιμοποιούνται στην εγκεφαλική</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θρόμβωση ή στις περιφερικές αρτηριακές αποφράξεις, μπορεί όμως να έχουν αξία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στους ασθενείς με παροδικά εγκεφαλικά ισχαιμικά επεισόδια. Η αντιπηκτική τους</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δραστικότητα ελέγχεται παρακολουθώντας το </a:t>
            </a:r>
            <a:r>
              <a:rPr lang="el-GR" sz="2000" b="1" dirty="0">
                <a:effectLst/>
                <a:latin typeface="Times New Roman" panose="02020603050405020304" pitchFamily="18" charset="0"/>
                <a:ea typeface="Times New Roman" panose="02020603050405020304" pitchFamily="18" charset="0"/>
              </a:rPr>
              <a:t>χρόνο προθρομβίνης</a:t>
            </a:r>
            <a:r>
              <a:rPr lang="el-GR" sz="2000" dirty="0">
                <a:effectLst/>
                <a:latin typeface="Times New Roman" panose="02020603050405020304" pitchFamily="18" charset="0"/>
                <a:ea typeface="Times New Roman" panose="02020603050405020304" pitchFamily="18" charset="0"/>
              </a:rPr>
              <a:t>. Όποτε είναι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δυνατό</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πρέπει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να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μετράται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ο</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χρόνος</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προθρομβίνης</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πριν</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από</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την</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έναρξη</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της</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αγωγής.</a:t>
            </a:r>
          </a:p>
          <a:p>
            <a:r>
              <a:rPr lang="el-GR" sz="2000" dirty="0">
                <a:effectLst/>
                <a:latin typeface="Times New Roman" panose="02020603050405020304" pitchFamily="18" charset="0"/>
                <a:ea typeface="Times New Roman" panose="02020603050405020304" pitchFamily="18" charset="0"/>
              </a:rPr>
              <a:t>Η κύρια ανεπιθύμητη ενέργεια της ομάδας αυτών των φαρμάκων είναι η</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αιμορραγία. Τα αντιπηκτικά από το στόμα είναι τερατογόνα και πρέπει να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αποφεύγεται</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η</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χορήγησή</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τους</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ιδιαίτερα</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κατά</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το</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πρώτο</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τρίμηνο</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της</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κύησης.</a:t>
            </a:r>
            <a:endParaRPr lang="en-US" sz="2000" dirty="0">
              <a:effectLst/>
              <a:latin typeface="Times New Roman" panose="02020603050405020304" pitchFamily="18" charset="0"/>
              <a:ea typeface="Times New Roman" panose="02020603050405020304" pitchFamily="18" charset="0"/>
            </a:endParaRPr>
          </a:p>
          <a:p>
            <a:pPr>
              <a:lnSpc>
                <a:spcPct val="100000"/>
              </a:lnSpc>
              <a:spcBef>
                <a:spcPts val="400"/>
              </a:spcBef>
              <a:spcAft>
                <a:spcPts val="200"/>
              </a:spcAft>
              <a:buSzPts val="1200"/>
              <a:tabLst>
                <a:tab pos="457835" algn="l"/>
              </a:tabLst>
            </a:pPr>
            <a:r>
              <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err="1">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Αντιαιμοπεταλιακά</a:t>
            </a:r>
            <a:endParaRPr lang="el-GR"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1">
              <a:lnSpc>
                <a:spcPct val="100000"/>
              </a:lnSpc>
              <a:spcBef>
                <a:spcPts val="5"/>
              </a:spcBef>
              <a:buSzPts val="1200"/>
              <a:tabLst>
                <a:tab pos="748665" algn="l"/>
                <a:tab pos="749300" algn="l"/>
              </a:tabLst>
            </a:pPr>
            <a:r>
              <a:rPr lang="el-GR" sz="2800" b="1" dirty="0" err="1">
                <a:effectLst/>
                <a:latin typeface="Times New Roman" panose="02020603050405020304" pitchFamily="18" charset="0"/>
                <a:ea typeface="Symbol" panose="05050102010706020507" pitchFamily="18" charset="2"/>
                <a:cs typeface="Symbol" panose="05050102010706020507" pitchFamily="18" charset="2"/>
              </a:rPr>
              <a:t>Ακέτυλοσαλικυλικό</a:t>
            </a:r>
            <a:r>
              <a:rPr lang="el-GR" sz="2800" b="1" spc="-30" dirty="0">
                <a:effectLst/>
                <a:latin typeface="Times New Roman" panose="02020603050405020304" pitchFamily="18" charset="0"/>
                <a:ea typeface="Symbol" panose="05050102010706020507" pitchFamily="18" charset="2"/>
                <a:cs typeface="Symbol" panose="05050102010706020507" pitchFamily="18" charset="2"/>
              </a:rPr>
              <a:t> </a:t>
            </a:r>
            <a:r>
              <a:rPr lang="el-GR" sz="2800" b="1" dirty="0">
                <a:effectLst/>
                <a:latin typeface="Times New Roman" panose="02020603050405020304" pitchFamily="18" charset="0"/>
                <a:ea typeface="Symbol" panose="05050102010706020507" pitchFamily="18" charset="2"/>
                <a:cs typeface="Symbol" panose="05050102010706020507" pitchFamily="18" charset="2"/>
              </a:rPr>
              <a:t>Οξύ</a:t>
            </a:r>
            <a:endParaRPr lang="el-GR" dirty="0">
              <a:effectLst/>
              <a:latin typeface="Times New Roman" panose="02020603050405020304" pitchFamily="18" charset="0"/>
              <a:ea typeface="Symbol" panose="05050102010706020507" pitchFamily="18" charset="2"/>
              <a:cs typeface="Symbol" panose="05050102010706020507" pitchFamily="18" charset="2"/>
            </a:endParaRPr>
          </a:p>
          <a:p>
            <a:pPr lvl="1">
              <a:lnSpc>
                <a:spcPct val="100000"/>
              </a:lnSpc>
              <a:spcBef>
                <a:spcPts val="400"/>
              </a:spcBef>
              <a:spcAft>
                <a:spcPts val="200"/>
              </a:spcAft>
              <a:buSzPts val="1200"/>
              <a:tabLst>
                <a:tab pos="748665" algn="l"/>
                <a:tab pos="749300" algn="l"/>
              </a:tabLst>
            </a:pPr>
            <a:r>
              <a:rPr lang="el-GR" b="1" dirty="0" err="1">
                <a:solidFill>
                  <a:srgbClr val="2F5496"/>
                </a:solidFill>
                <a:effectLst/>
                <a:latin typeface="Times New Roman" panose="02020603050405020304" pitchFamily="18" charset="0"/>
                <a:ea typeface="Symbol" panose="05050102010706020507" pitchFamily="18" charset="2"/>
                <a:cs typeface="Symbol" panose="05050102010706020507" pitchFamily="18" charset="2"/>
              </a:rPr>
              <a:t>Αμπσιξιμάμπη</a:t>
            </a:r>
            <a:endParaRPr lang="el-GR" b="1" dirty="0">
              <a:solidFill>
                <a:srgbClr val="2F5496"/>
              </a:solidFill>
              <a:effectLst/>
              <a:latin typeface="Times New Roman" panose="02020603050405020304" pitchFamily="18" charset="0"/>
              <a:ea typeface="Symbol" panose="05050102010706020507" pitchFamily="18" charset="2"/>
              <a:cs typeface="Symbol" panose="05050102010706020507" pitchFamily="18" charset="2"/>
            </a:endParaRPr>
          </a:p>
          <a:p>
            <a:pPr lvl="1">
              <a:lnSpc>
                <a:spcPct val="100000"/>
              </a:lnSpc>
              <a:buSzPts val="1200"/>
              <a:tabLst>
                <a:tab pos="748665" algn="l"/>
                <a:tab pos="749300" algn="l"/>
              </a:tabLst>
            </a:pPr>
            <a:r>
              <a:rPr lang="el-GR" sz="2800" b="1" dirty="0" err="1">
                <a:effectLst/>
                <a:latin typeface="Times New Roman" panose="02020603050405020304" pitchFamily="18" charset="0"/>
                <a:ea typeface="Symbol" panose="05050102010706020507" pitchFamily="18" charset="2"/>
                <a:cs typeface="Symbol" panose="05050102010706020507" pitchFamily="18" charset="2"/>
              </a:rPr>
              <a:t>Διπυριδαμόλη</a:t>
            </a:r>
            <a:endParaRPr lang="el-GR" dirty="0">
              <a:effectLst/>
              <a:latin typeface="Times New Roman" panose="02020603050405020304" pitchFamily="18" charset="0"/>
              <a:ea typeface="Symbol" panose="05050102010706020507" pitchFamily="18" charset="2"/>
              <a:cs typeface="Symbol" panose="05050102010706020507" pitchFamily="18" charset="2"/>
            </a:endParaRPr>
          </a:p>
          <a:p>
            <a:pPr lvl="1">
              <a:lnSpc>
                <a:spcPct val="100000"/>
              </a:lnSpc>
              <a:spcBef>
                <a:spcPts val="400"/>
              </a:spcBef>
              <a:spcAft>
                <a:spcPts val="200"/>
              </a:spcAft>
              <a:buSzPts val="1200"/>
              <a:tabLst>
                <a:tab pos="748665" algn="l"/>
                <a:tab pos="749300" algn="l"/>
              </a:tabLst>
            </a:pPr>
            <a:r>
              <a:rPr lang="el-GR" b="1" dirty="0" err="1">
                <a:solidFill>
                  <a:srgbClr val="2F5496"/>
                </a:solidFill>
                <a:effectLst/>
                <a:latin typeface="Times New Roman" panose="02020603050405020304" pitchFamily="18" charset="0"/>
                <a:ea typeface="Symbol" panose="05050102010706020507" pitchFamily="18" charset="2"/>
                <a:cs typeface="Symbol" panose="05050102010706020507" pitchFamily="18" charset="2"/>
              </a:rPr>
              <a:t>Τικλοπιδίνη</a:t>
            </a:r>
            <a:endParaRPr lang="el-GR" b="1" dirty="0">
              <a:solidFill>
                <a:srgbClr val="2F5496"/>
              </a:solidFill>
              <a:effectLst/>
              <a:latin typeface="Times New Roman" panose="02020603050405020304" pitchFamily="18" charset="0"/>
              <a:ea typeface="Symbol" panose="05050102010706020507" pitchFamily="18" charset="2"/>
              <a:cs typeface="Symbol" panose="05050102010706020507" pitchFamily="18" charset="2"/>
            </a:endParaRPr>
          </a:p>
          <a:p>
            <a:pPr lvl="1">
              <a:lnSpc>
                <a:spcPct val="100000"/>
              </a:lnSpc>
              <a:buSzPts val="1200"/>
              <a:tabLst>
                <a:tab pos="748665" algn="l"/>
                <a:tab pos="749300" algn="l"/>
              </a:tabLst>
            </a:pPr>
            <a:r>
              <a:rPr lang="el-GR" sz="2800" b="1" dirty="0" err="1">
                <a:effectLst/>
                <a:latin typeface="Times New Roman" panose="02020603050405020304" pitchFamily="18" charset="0"/>
                <a:ea typeface="Symbol" panose="05050102010706020507" pitchFamily="18" charset="2"/>
                <a:cs typeface="Symbol" panose="05050102010706020507" pitchFamily="18" charset="2"/>
              </a:rPr>
              <a:t>Κλοπιδογρέλη</a:t>
            </a:r>
            <a:endParaRPr lang="el-GR" dirty="0">
              <a:effectLst/>
              <a:latin typeface="Times New Roman" panose="02020603050405020304" pitchFamily="18" charset="0"/>
              <a:ea typeface="Symbol" panose="05050102010706020507" pitchFamily="18" charset="2"/>
              <a:cs typeface="Symbol" panose="05050102010706020507" pitchFamily="18" charset="2"/>
            </a:endParaRPr>
          </a:p>
          <a:p>
            <a:endParaRPr lang="el-GR" sz="20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193947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4E405B3-DE1F-EA6A-C47A-F0D1A14E5172}"/>
              </a:ext>
            </a:extLst>
          </p:cNvPr>
          <p:cNvSpPr>
            <a:spLocks noGrp="1"/>
          </p:cNvSpPr>
          <p:nvPr>
            <p:ph idx="1"/>
          </p:nvPr>
        </p:nvSpPr>
        <p:spPr>
          <a:xfrm>
            <a:off x="581721" y="966981"/>
            <a:ext cx="10515600" cy="4351338"/>
          </a:xfrm>
        </p:spPr>
        <p:txBody>
          <a:bodyPr/>
          <a:lstStyle/>
          <a:p>
            <a:r>
              <a:rPr lang="el-GR" sz="2000" dirty="0">
                <a:effectLst/>
                <a:latin typeface="Times New Roman" panose="02020603050405020304" pitchFamily="18" charset="0"/>
                <a:ea typeface="Times New Roman" panose="02020603050405020304" pitchFamily="18" charset="0"/>
              </a:rPr>
              <a:t>Τα φάρμακα της κατηγορίας αυτής </a:t>
            </a:r>
            <a:r>
              <a:rPr lang="el-GR" sz="2000" b="1" dirty="0">
                <a:effectLst/>
                <a:latin typeface="Times New Roman" panose="02020603050405020304" pitchFamily="18" charset="0"/>
                <a:ea typeface="Times New Roman" panose="02020603050405020304" pitchFamily="18" charset="0"/>
              </a:rPr>
              <a:t>αναστέλλουν τη συνάθροιση (συγκόλληση)</a:t>
            </a:r>
            <a:r>
              <a:rPr lang="el-GR" sz="2000" b="1" spc="-285" dirty="0">
                <a:effectLst/>
                <a:latin typeface="Times New Roman" panose="02020603050405020304" pitchFamily="18" charset="0"/>
                <a:ea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rPr>
              <a:t>των αιμοπεταλίων </a:t>
            </a:r>
            <a:r>
              <a:rPr lang="el-GR" sz="2000" dirty="0">
                <a:effectLst/>
                <a:latin typeface="Times New Roman" panose="02020603050405020304" pitchFamily="18" charset="0"/>
                <a:ea typeface="Times New Roman" panose="02020603050405020304" pitchFamily="18" charset="0"/>
              </a:rPr>
              <a:t>και, έτσι, το σχηματισμό του λευκού θρόμβου, που αποτελεί την</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πρώτη</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φάση</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στη διαδικασία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της πήξης.</a:t>
            </a:r>
          </a:p>
          <a:p>
            <a:r>
              <a:rPr lang="el-GR" sz="2000" dirty="0">
                <a:effectLst/>
                <a:latin typeface="Times New Roman" panose="02020603050405020304" pitchFamily="18" charset="0"/>
                <a:ea typeface="Times New Roman" panose="02020603050405020304" pitchFamily="18" charset="0"/>
              </a:rPr>
              <a:t>Υπάρχουν ενθαρρυντικά αποτελέσματα από τη χρησιμοποίηση 100-300 mg</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ασπιρίνης ημερησίως για τη δευτεροπαθή πρόληψη των </a:t>
            </a:r>
            <a:r>
              <a:rPr lang="el-GR" sz="2000" dirty="0" err="1">
                <a:effectLst/>
                <a:latin typeface="Times New Roman" panose="02020603050405020304" pitchFamily="18" charset="0"/>
                <a:ea typeface="Times New Roman" panose="02020603050405020304" pitchFamily="18" charset="0"/>
              </a:rPr>
              <a:t>θρομβωτικών</a:t>
            </a:r>
            <a:r>
              <a:rPr lang="el-GR" sz="2000" dirty="0">
                <a:effectLst/>
                <a:latin typeface="Times New Roman" panose="02020603050405020304" pitchFamily="18" charset="0"/>
                <a:ea typeface="Times New Roman" panose="02020603050405020304" pitchFamily="18" charset="0"/>
              </a:rPr>
              <a:t> αγγειακών</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εγκεφαλικών</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επεισοδίων</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και διαφόρων</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καρδιακών</a:t>
            </a:r>
            <a:r>
              <a:rPr lang="el-GR" sz="2000" spc="-10" dirty="0">
                <a:effectLst/>
                <a:latin typeface="Times New Roman" panose="02020603050405020304" pitchFamily="18" charset="0"/>
                <a:ea typeface="Times New Roman" panose="02020603050405020304" pitchFamily="18" charset="0"/>
              </a:rPr>
              <a:t> </a:t>
            </a:r>
            <a:r>
              <a:rPr lang="el-GR" sz="2000" dirty="0" err="1">
                <a:effectLst/>
                <a:latin typeface="Times New Roman" panose="02020603050405020304" pitchFamily="18" charset="0"/>
                <a:ea typeface="Times New Roman" panose="02020603050405020304" pitchFamily="18" charset="0"/>
              </a:rPr>
              <a:t>συμβαμάτων</a:t>
            </a:r>
            <a:r>
              <a:rPr lang="el-GR" sz="2000" dirty="0">
                <a:effectLst/>
                <a:latin typeface="Times New Roman" panose="02020603050405020304" pitchFamily="18" charset="0"/>
                <a:ea typeface="Times New Roman" panose="02020603050405020304" pitchFamily="18" charset="0"/>
              </a:rPr>
              <a:t>.</a:t>
            </a:r>
          </a:p>
          <a:p>
            <a:r>
              <a:rPr lang="el-GR" sz="2000" dirty="0">
                <a:effectLst/>
                <a:latin typeface="Times New Roman" panose="02020603050405020304" pitchFamily="18" charset="0"/>
                <a:ea typeface="Times New Roman" panose="02020603050405020304" pitchFamily="18" charset="0"/>
              </a:rPr>
              <a:t>Η </a:t>
            </a:r>
            <a:r>
              <a:rPr lang="el-GR" sz="2000" dirty="0" err="1">
                <a:effectLst/>
                <a:latin typeface="Times New Roman" panose="02020603050405020304" pitchFamily="18" charset="0"/>
                <a:ea typeface="Times New Roman" panose="02020603050405020304" pitchFamily="18" charset="0"/>
              </a:rPr>
              <a:t>αμπσιξιμάμπη</a:t>
            </a:r>
            <a:r>
              <a:rPr lang="el-GR" sz="2000" dirty="0">
                <a:effectLst/>
                <a:latin typeface="Times New Roman" panose="02020603050405020304" pitchFamily="18" charset="0"/>
                <a:ea typeface="Times New Roman" panose="02020603050405020304" pitchFamily="18" charset="0"/>
              </a:rPr>
              <a:t> είναι </a:t>
            </a:r>
            <a:r>
              <a:rPr lang="el-GR" sz="2000" dirty="0" err="1">
                <a:effectLst/>
                <a:latin typeface="Times New Roman" panose="02020603050405020304" pitchFamily="18" charset="0"/>
                <a:ea typeface="Times New Roman" panose="02020603050405020304" pitchFamily="18" charset="0"/>
              </a:rPr>
              <a:t>μονοκλωνικό</a:t>
            </a:r>
            <a:r>
              <a:rPr lang="el-GR" sz="2000" dirty="0">
                <a:effectLst/>
                <a:latin typeface="Times New Roman" panose="02020603050405020304" pitchFamily="18" charset="0"/>
                <a:ea typeface="Times New Roman" panose="02020603050405020304" pitchFamily="18" charset="0"/>
              </a:rPr>
              <a:t> αντίσωμα το οποίο αναστέλλει τη</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συσσώρευση αιμοπεταλίων και τη δημιουργία θρόμβου. Η χρήση της ενδείκνυται ως</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επικουρικού σκευάσματος στην αγωγή με ηπαρίνη και ασπιρίνη κατά τη διάρκεια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διαδερμικής</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αγγειοπλαστικής</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σε ασθενείς</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υψηλού κινδύνου.</a:t>
            </a:r>
          </a:p>
          <a:p>
            <a:endParaRPr lang="el-GR" dirty="0"/>
          </a:p>
        </p:txBody>
      </p:sp>
    </p:spTree>
    <p:extLst>
      <p:ext uri="{BB962C8B-B14F-4D97-AF65-F5344CB8AC3E}">
        <p14:creationId xmlns:p14="http://schemas.microsoft.com/office/powerpoint/2010/main" val="1056036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CDDA719-0E04-5D7A-D70A-6788052AE998}"/>
              </a:ext>
            </a:extLst>
          </p:cNvPr>
          <p:cNvSpPr>
            <a:spLocks noGrp="1"/>
          </p:cNvSpPr>
          <p:nvPr>
            <p:ph idx="1"/>
          </p:nvPr>
        </p:nvSpPr>
        <p:spPr>
          <a:xfrm>
            <a:off x="838200" y="933527"/>
            <a:ext cx="10515600" cy="4351338"/>
          </a:xfrm>
        </p:spPr>
        <p:txBody>
          <a:bodyPr/>
          <a:lstStyle/>
          <a:p>
            <a:pPr>
              <a:buFont typeface="Arial" panose="020B0604020202020204" pitchFamily="34" charset="0"/>
              <a:buChar char="•"/>
            </a:pPr>
            <a:r>
              <a:rPr lang="el-GR" sz="2800" b="1" dirty="0"/>
              <a:t>Ενυδατικά διαλύματα</a:t>
            </a:r>
            <a:r>
              <a:rPr lang="el-GR" sz="2800" dirty="0"/>
              <a:t>: Διάλυμα </a:t>
            </a:r>
            <a:r>
              <a:rPr lang="el-GR" sz="2800" dirty="0" err="1"/>
              <a:t>δεξτρόζης</a:t>
            </a:r>
            <a:r>
              <a:rPr lang="el-GR" sz="2800" dirty="0"/>
              <a:t> και ηλεκτρολυτών από το στόμα. Περιέχει συνδυασμό </a:t>
            </a:r>
            <a:r>
              <a:rPr lang="el-GR" sz="2800" dirty="0" err="1"/>
              <a:t>δεξτρόζης</a:t>
            </a:r>
            <a:r>
              <a:rPr lang="el-GR" sz="2800" dirty="0"/>
              <a:t>, νατρίου, καλίου και άλλων ηλεκτρολυτών, που απορροφώνται εύκολα από τον οργανισμό. Για την πρόληψη αφυδάτωσης και αποκατάσταση ηλεκτρολυτών.</a:t>
            </a:r>
          </a:p>
          <a:p>
            <a:pPr>
              <a:buFont typeface="Arial" panose="020B0604020202020204" pitchFamily="34" charset="0"/>
              <a:buChar char="•"/>
            </a:pPr>
            <a:r>
              <a:rPr lang="el-GR" sz="2800" b="1" dirty="0" err="1"/>
              <a:t>Προβιοτικά</a:t>
            </a:r>
            <a:r>
              <a:rPr lang="el-GR" sz="2800" dirty="0"/>
              <a:t>: Βοηθούν στην αποκατάσταση της εντερικής χλωρίδας, ειδικά μετά από διάρροια λόγω αντιβιοτικών.</a:t>
            </a:r>
          </a:p>
          <a:p>
            <a:pPr>
              <a:buFont typeface="Arial" panose="020B0604020202020204" pitchFamily="34" charset="0"/>
              <a:buChar char="•"/>
            </a:pPr>
            <a:r>
              <a:rPr lang="el-GR" sz="2800" b="1" dirty="0"/>
              <a:t>Αδρανείς </a:t>
            </a:r>
            <a:r>
              <a:rPr lang="el-GR" sz="2800" b="1" dirty="0" err="1"/>
              <a:t>προσρροφητικές</a:t>
            </a:r>
            <a:r>
              <a:rPr lang="el-GR" sz="2800" b="1" dirty="0"/>
              <a:t> ουσίες</a:t>
            </a:r>
            <a:r>
              <a:rPr lang="en-US" sz="2800" dirty="0"/>
              <a:t>: </a:t>
            </a:r>
            <a:r>
              <a:rPr lang="el-GR" sz="2800" dirty="0"/>
              <a:t> π.χ Ενεργός άνθρακας: Μπορεί να βοηθήσει σε περιπτώσεις διάρροιας λόγω τοξινών.</a:t>
            </a:r>
          </a:p>
          <a:p>
            <a:endParaRPr lang="el-GR" dirty="0"/>
          </a:p>
        </p:txBody>
      </p:sp>
    </p:spTree>
    <p:extLst>
      <p:ext uri="{BB962C8B-B14F-4D97-AF65-F5344CB8AC3E}">
        <p14:creationId xmlns:p14="http://schemas.microsoft.com/office/powerpoint/2010/main" val="2548754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6C35349-095A-2D59-584C-1C47E7F4507B}"/>
              </a:ext>
            </a:extLst>
          </p:cNvPr>
          <p:cNvSpPr>
            <a:spLocks noGrp="1"/>
          </p:cNvSpPr>
          <p:nvPr>
            <p:ph idx="1"/>
          </p:nvPr>
        </p:nvSpPr>
        <p:spPr>
          <a:xfrm>
            <a:off x="512956" y="512956"/>
            <a:ext cx="10840844" cy="5664007"/>
          </a:xfrm>
        </p:spPr>
        <p:txBody>
          <a:bodyPr/>
          <a:lstStyle/>
          <a:p>
            <a:pPr marL="342900" lvl="0" indent="-342900">
              <a:spcBef>
                <a:spcPts val="400"/>
              </a:spcBef>
              <a:spcAft>
                <a:spcPts val="200"/>
              </a:spcAft>
              <a:buSzPts val="1200"/>
              <a:buFont typeface="Times New Roman" panose="02020603050405020304" pitchFamily="18" charset="0"/>
              <a:buAutoNum type="arabicParenR"/>
              <a:tabLst>
                <a:tab pos="457835" algn="l"/>
              </a:tabLst>
            </a:pPr>
            <a:r>
              <a:rPr lang="el-GR" sz="2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Θρομβολυτικά=</a:t>
            </a:r>
            <a:r>
              <a:rPr lang="el-GR" sz="2000" b="1" dirty="0" err="1">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Ινωδολυτικά</a:t>
            </a:r>
            <a:endParaRPr lang="el-GR" sz="2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spcBef>
                <a:spcPts val="400"/>
              </a:spcBef>
              <a:spcAft>
                <a:spcPts val="200"/>
              </a:spcAft>
              <a:buSzPts val="1200"/>
              <a:buNone/>
              <a:tabLst>
                <a:tab pos="457835" algn="l"/>
              </a:tabLst>
            </a:pPr>
            <a:r>
              <a:rPr lang="el-GR" sz="2000" b="1" dirty="0">
                <a:solidFill>
                  <a:srgbClr val="2F5496"/>
                </a:solidFill>
                <a:latin typeface="Times New Roman" panose="02020603050405020304" pitchFamily="18" charset="0"/>
                <a:ea typeface="Symbol" panose="05050102010706020507" pitchFamily="18" charset="2"/>
                <a:cs typeface="Times New Roman" panose="02020603050405020304" pitchFamily="18" charset="0"/>
              </a:rPr>
              <a:t>      </a:t>
            </a:r>
            <a:r>
              <a:rPr lang="el-GR" sz="1800" b="1" dirty="0" err="1">
                <a:effectLst/>
                <a:ea typeface="Symbol" panose="05050102010706020507" pitchFamily="18" charset="2"/>
                <a:cs typeface="Symbol" panose="05050102010706020507" pitchFamily="18" charset="2"/>
              </a:rPr>
              <a:t>Αλτεπλάση</a:t>
            </a:r>
            <a:endParaRPr lang="el-GR" sz="1800" dirty="0">
              <a:effectLst/>
              <a:ea typeface="Symbol" panose="05050102010706020507" pitchFamily="18" charset="2"/>
              <a:cs typeface="Symbol" panose="05050102010706020507" pitchFamily="18" charset="2"/>
            </a:endParaRPr>
          </a:p>
          <a:p>
            <a:pPr marL="292100" marR="906145" indent="0">
              <a:buNone/>
            </a:pPr>
            <a:r>
              <a:rPr lang="el-GR" sz="1800" b="1" i="0" dirty="0" err="1">
                <a:solidFill>
                  <a:srgbClr val="000000"/>
                </a:solidFill>
                <a:effectLst/>
              </a:rPr>
              <a:t>Ρετεπλάση</a:t>
            </a:r>
            <a:endParaRPr lang="el-GR" sz="1800" dirty="0">
              <a:solidFill>
                <a:srgbClr val="000000"/>
              </a:solidFill>
            </a:endParaRPr>
          </a:p>
          <a:p>
            <a:pPr marL="292100" marR="906145" indent="0">
              <a:buNone/>
            </a:pPr>
            <a:r>
              <a:rPr lang="el-GR" sz="1800" b="1" i="0" dirty="0" err="1">
                <a:solidFill>
                  <a:srgbClr val="000000"/>
                </a:solidFill>
                <a:effectLst/>
              </a:rPr>
              <a:t>τενεκτεπλάση</a:t>
            </a:r>
            <a:br>
              <a:rPr lang="el-GR" sz="1400" b="0" i="0" dirty="0">
                <a:solidFill>
                  <a:srgbClr val="000000"/>
                </a:solidFill>
                <a:effectLst/>
                <a:latin typeface="Roboto" panose="02000000000000000000" pitchFamily="2" charset="0"/>
              </a:rPr>
            </a:br>
            <a:endParaRPr lang="el-GR" sz="1400" b="0" i="0" dirty="0">
              <a:solidFill>
                <a:srgbClr val="000000"/>
              </a:solidFill>
              <a:effectLst/>
              <a:latin typeface="Roboto" panose="02000000000000000000" pitchFamily="2" charset="0"/>
            </a:endParaRPr>
          </a:p>
          <a:p>
            <a:pPr marL="292100" marR="906145" indent="0">
              <a:buNone/>
            </a:pPr>
            <a:r>
              <a:rPr lang="el-GR" sz="2000" dirty="0">
                <a:effectLst/>
                <a:latin typeface="Times New Roman" panose="02020603050405020304" pitchFamily="18" charset="0"/>
                <a:ea typeface="Times New Roman" panose="02020603050405020304" pitchFamily="18" charset="0"/>
              </a:rPr>
              <a:t>Τα θρομβολυτικά φάρμακα χρησιμοποιούνται για να διαλύσουν πρόσφατα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σχηματισμένους θρόμβους, </a:t>
            </a:r>
            <a:r>
              <a:rPr lang="el-GR" sz="2000" b="1" dirty="0">
                <a:effectLst/>
                <a:latin typeface="Times New Roman" panose="02020603050405020304" pitchFamily="18" charset="0"/>
                <a:ea typeface="Times New Roman" panose="02020603050405020304" pitchFamily="18" charset="0"/>
              </a:rPr>
              <a:t>ενεργοποιώντας το </a:t>
            </a:r>
            <a:r>
              <a:rPr lang="el-GR" sz="2000" b="1" dirty="0" err="1">
                <a:effectLst/>
                <a:latin typeface="Times New Roman" panose="02020603050405020304" pitchFamily="18" charset="0"/>
                <a:ea typeface="Times New Roman" panose="02020603050405020304" pitchFamily="18" charset="0"/>
              </a:rPr>
              <a:t>πλασμινογόνο</a:t>
            </a:r>
            <a:r>
              <a:rPr lang="el-GR" sz="2000" b="1" dirty="0">
                <a:effectLst/>
                <a:latin typeface="Times New Roman" panose="02020603050405020304" pitchFamily="18" charset="0"/>
                <a:ea typeface="Times New Roman" panose="02020603050405020304" pitchFamily="18" charset="0"/>
              </a:rPr>
              <a:t> για να σχηματισθεί</a:t>
            </a:r>
            <a:r>
              <a:rPr lang="el-GR" sz="2000" b="1" spc="5" dirty="0">
                <a:effectLst/>
                <a:latin typeface="Times New Roman" panose="02020603050405020304" pitchFamily="18" charset="0"/>
                <a:ea typeface="Times New Roman" panose="02020603050405020304" pitchFamily="18" charset="0"/>
              </a:rPr>
              <a:t> </a:t>
            </a:r>
            <a:r>
              <a:rPr lang="el-GR" sz="2000" b="1" dirty="0">
                <a:effectLst/>
                <a:latin typeface="Times New Roman" panose="02020603050405020304" pitchFamily="18" charset="0"/>
                <a:ea typeface="Times New Roman" panose="02020603050405020304" pitchFamily="18" charset="0"/>
              </a:rPr>
              <a:t>πλασμίνη, η οποία </a:t>
            </a:r>
            <a:r>
              <a:rPr lang="el-GR" sz="2000" b="1" dirty="0" err="1">
                <a:effectLst/>
                <a:latin typeface="Times New Roman" panose="02020603050405020304" pitchFamily="18" charset="0"/>
                <a:ea typeface="Times New Roman" panose="02020603050405020304" pitchFamily="18" charset="0"/>
              </a:rPr>
              <a:t>αποικοδομεί</a:t>
            </a:r>
            <a:r>
              <a:rPr lang="el-GR" sz="2000" b="1" dirty="0">
                <a:effectLst/>
                <a:latin typeface="Times New Roman" panose="02020603050405020304" pitchFamily="18" charset="0"/>
                <a:ea typeface="Times New Roman" panose="02020603050405020304" pitchFamily="18" charset="0"/>
              </a:rPr>
              <a:t> το ινώδες και διαλύει τους θρόμβους</a:t>
            </a:r>
            <a:r>
              <a:rPr lang="el-GR" sz="2000" dirty="0">
                <a:effectLst/>
                <a:latin typeface="Times New Roman" panose="02020603050405020304" pitchFamily="18" charset="0"/>
                <a:ea typeface="Times New Roman" panose="02020603050405020304" pitchFamily="18" charset="0"/>
              </a:rPr>
              <a:t>. Η αξία των</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θρομβολυτικών φαρμάκων στην αγωγή του οξέος εμφράγματος του μυοκαρδίου</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(ΟΕΜ)</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είναι</a:t>
            </a:r>
            <a:r>
              <a:rPr lang="el-GR" sz="2000" spc="-10"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πλέον</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διεθνώς αποδεκτή.</a:t>
            </a:r>
            <a:endParaRPr lang="en-US" sz="2000" dirty="0">
              <a:effectLst/>
              <a:latin typeface="Times New Roman" panose="02020603050405020304" pitchFamily="18" charset="0"/>
              <a:ea typeface="Times New Roman" panose="02020603050405020304" pitchFamily="18" charset="0"/>
            </a:endParaRPr>
          </a:p>
          <a:p>
            <a:pPr marL="292100" marR="906145" indent="228600"/>
            <a:endParaRPr lang="el-GR" sz="2000" dirty="0">
              <a:effectLst/>
              <a:latin typeface="Times New Roman" panose="02020603050405020304" pitchFamily="18" charset="0"/>
              <a:ea typeface="Times New Roman" panose="02020603050405020304" pitchFamily="18" charset="0"/>
            </a:endParaRPr>
          </a:p>
          <a:p>
            <a:pPr marL="342900" lvl="0" indent="-342900">
              <a:lnSpc>
                <a:spcPts val="1375"/>
              </a:lnSpc>
              <a:spcBef>
                <a:spcPts val="400"/>
              </a:spcBef>
              <a:spcAft>
                <a:spcPts val="200"/>
              </a:spcAft>
              <a:buSzPts val="1200"/>
              <a:buFont typeface="Times New Roman" panose="02020603050405020304" pitchFamily="18" charset="0"/>
              <a:buAutoNum type="arabicParenR"/>
              <a:tabLst>
                <a:tab pos="457835" algn="l"/>
              </a:tabLst>
            </a:pPr>
            <a:r>
              <a:rPr lang="el-GR" sz="2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Αντιαιμορραγικά</a:t>
            </a:r>
            <a:r>
              <a:rPr lang="el-GR" sz="2000" b="1" spc="-35"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l-GR" sz="2000" b="1" spc="-40"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l-GR" sz="2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αιμοστατικά</a:t>
            </a:r>
          </a:p>
          <a:p>
            <a:pPr marL="292100" marR="1188085" indent="228600"/>
            <a:r>
              <a:rPr lang="el-GR" sz="2000" dirty="0">
                <a:effectLst/>
                <a:latin typeface="Times New Roman" panose="02020603050405020304" pitchFamily="18" charset="0"/>
                <a:ea typeface="Times New Roman" panose="02020603050405020304" pitchFamily="18" charset="0"/>
              </a:rPr>
              <a:t>Στην κατηγορία αυτή υπάγονται τα αντίδοτα των αντιπηκτικών και άλλοι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παράγοντες με αντιαιμορραγική δράση. Η </a:t>
            </a:r>
            <a:r>
              <a:rPr lang="el-GR" sz="2000" b="1" dirty="0" err="1">
                <a:effectLst/>
                <a:latin typeface="Times New Roman" panose="02020603050405020304" pitchFamily="18" charset="0"/>
                <a:ea typeface="Times New Roman" panose="02020603050405020304" pitchFamily="18" charset="0"/>
              </a:rPr>
              <a:t>θειϊκή</a:t>
            </a:r>
            <a:r>
              <a:rPr lang="el-GR" sz="2000" b="1" dirty="0">
                <a:effectLst/>
                <a:latin typeface="Times New Roman" panose="02020603050405020304" pitchFamily="18" charset="0"/>
                <a:ea typeface="Times New Roman" panose="02020603050405020304" pitchFamily="18" charset="0"/>
              </a:rPr>
              <a:t> </a:t>
            </a:r>
            <a:r>
              <a:rPr lang="el-GR" sz="2000" b="1" dirty="0" err="1">
                <a:effectLst/>
                <a:latin typeface="Times New Roman" panose="02020603050405020304" pitchFamily="18" charset="0"/>
                <a:ea typeface="Times New Roman" panose="02020603050405020304" pitchFamily="18" charset="0"/>
              </a:rPr>
              <a:t>πρωταμίνη</a:t>
            </a:r>
            <a:r>
              <a:rPr lang="el-GR" sz="2000" b="1"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είναι αντίδοτο της</a:t>
            </a:r>
            <a:r>
              <a:rPr lang="el-GR" sz="2000" spc="-28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ηπαρίνης. Η </a:t>
            </a:r>
            <a:r>
              <a:rPr lang="el-GR" sz="2000" b="1" dirty="0">
                <a:effectLst/>
                <a:latin typeface="Times New Roman" panose="02020603050405020304" pitchFamily="18" charset="0"/>
                <a:ea typeface="Times New Roman" panose="02020603050405020304" pitchFamily="18" charset="0"/>
              </a:rPr>
              <a:t>βιταμίνη Κ </a:t>
            </a:r>
            <a:r>
              <a:rPr lang="el-GR" sz="2000" dirty="0">
                <a:effectLst/>
                <a:latin typeface="Times New Roman" panose="02020603050405020304" pitchFamily="18" charset="0"/>
                <a:ea typeface="Times New Roman" panose="02020603050405020304" pitchFamily="18" charset="0"/>
              </a:rPr>
              <a:t>είναι αντίδοτο των κουμαρινικών αντιπηκτικών. Το</a:t>
            </a:r>
            <a:r>
              <a:rPr lang="el-GR" sz="2000" spc="5" dirty="0">
                <a:effectLst/>
                <a:latin typeface="Times New Roman" panose="02020603050405020304" pitchFamily="18" charset="0"/>
                <a:ea typeface="Times New Roman" panose="02020603050405020304" pitchFamily="18" charset="0"/>
              </a:rPr>
              <a:t> </a:t>
            </a:r>
            <a:r>
              <a:rPr lang="el-GR" sz="2000" b="1" dirty="0" err="1">
                <a:effectLst/>
                <a:latin typeface="Times New Roman" panose="02020603050405020304" pitchFamily="18" charset="0"/>
                <a:ea typeface="Times New Roman" panose="02020603050405020304" pitchFamily="18" charset="0"/>
              </a:rPr>
              <a:t>τρανεξαμικό</a:t>
            </a:r>
            <a:r>
              <a:rPr lang="el-GR" sz="2000" b="1" dirty="0">
                <a:effectLst/>
                <a:latin typeface="Times New Roman" panose="02020603050405020304" pitchFamily="18" charset="0"/>
                <a:ea typeface="Times New Roman" panose="02020603050405020304" pitchFamily="18" charset="0"/>
              </a:rPr>
              <a:t> οξύ </a:t>
            </a:r>
            <a:r>
              <a:rPr lang="el-GR" sz="2000" dirty="0">
                <a:effectLst/>
                <a:latin typeface="Times New Roman" panose="02020603050405020304" pitchFamily="18" charset="0"/>
                <a:ea typeface="Times New Roman" panose="02020603050405020304" pitchFamily="18" charset="0"/>
              </a:rPr>
              <a:t>αναστέλλει την ενεργοποίηση του </a:t>
            </a:r>
            <a:r>
              <a:rPr lang="el-GR" sz="2000" dirty="0" err="1">
                <a:effectLst/>
                <a:latin typeface="Times New Roman" panose="02020603050405020304" pitchFamily="18" charset="0"/>
                <a:ea typeface="Times New Roman" panose="02020603050405020304" pitchFamily="18" charset="0"/>
              </a:rPr>
              <a:t>πλασιμονογόνου</a:t>
            </a:r>
            <a:r>
              <a:rPr lang="el-GR" sz="2000" dirty="0">
                <a:effectLst/>
                <a:latin typeface="Times New Roman" panose="02020603050405020304" pitchFamily="18" charset="0"/>
                <a:ea typeface="Times New Roman" panose="02020603050405020304" pitchFamily="18" charset="0"/>
              </a:rPr>
              <a:t> και την</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ινωδόλυση</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και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έτσι</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μπορεί</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να</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δράσει σε</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μεγάλες</a:t>
            </a:r>
            <a:r>
              <a:rPr lang="el-GR" sz="2000" spc="-1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ή</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διάχυτες</a:t>
            </a:r>
            <a:r>
              <a:rPr lang="el-GR" sz="2000" spc="-5" dirty="0">
                <a:effectLst/>
                <a:latin typeface="Times New Roman" panose="02020603050405020304" pitchFamily="18" charset="0"/>
                <a:ea typeface="Times New Roman" panose="02020603050405020304" pitchFamily="18" charset="0"/>
              </a:rPr>
              <a:t> </a:t>
            </a:r>
            <a:r>
              <a:rPr lang="el-GR" sz="2000" dirty="0">
                <a:effectLst/>
                <a:latin typeface="Times New Roman" panose="02020603050405020304" pitchFamily="18" charset="0"/>
                <a:ea typeface="Times New Roman" panose="02020603050405020304" pitchFamily="18" charset="0"/>
              </a:rPr>
              <a:t>αιμορραγίες.</a:t>
            </a:r>
          </a:p>
          <a:p>
            <a:endParaRPr lang="el-GR" dirty="0"/>
          </a:p>
        </p:txBody>
      </p:sp>
    </p:spTree>
    <p:extLst>
      <p:ext uri="{BB962C8B-B14F-4D97-AF65-F5344CB8AC3E}">
        <p14:creationId xmlns:p14="http://schemas.microsoft.com/office/powerpoint/2010/main" val="203068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B449435-B4D3-7D46-A512-9EE500149328}"/>
              </a:ext>
            </a:extLst>
          </p:cNvPr>
          <p:cNvSpPr>
            <a:spLocks noGrp="1"/>
          </p:cNvSpPr>
          <p:nvPr>
            <p:ph idx="1"/>
          </p:nvPr>
        </p:nvSpPr>
        <p:spPr>
          <a:xfrm>
            <a:off x="325244" y="457200"/>
            <a:ext cx="11541512" cy="6400800"/>
          </a:xfrm>
        </p:spPr>
        <p:txBody>
          <a:bodyPr>
            <a:normAutofit fontScale="92500" lnSpcReduction="10000"/>
          </a:bodyPr>
          <a:lstStyle/>
          <a:p>
            <a:pPr marL="0" indent="0" algn="ctr">
              <a:buNone/>
            </a:pPr>
            <a:r>
              <a:rPr lang="el-GR" sz="3900" b="1" u="sng" dirty="0">
                <a:highlight>
                  <a:srgbClr val="00FFFF"/>
                </a:highlight>
              </a:rPr>
              <a:t>ΠΡΟΒΙΟΤΙΚΑ</a:t>
            </a:r>
          </a:p>
          <a:p>
            <a:pPr marL="0" indent="0">
              <a:buNone/>
            </a:pPr>
            <a:r>
              <a:rPr lang="el-GR" sz="2400" dirty="0"/>
              <a:t>Τα </a:t>
            </a:r>
            <a:r>
              <a:rPr lang="el-GR" sz="2400" dirty="0" err="1">
                <a:highlight>
                  <a:srgbClr val="FFFF00"/>
                </a:highlight>
              </a:rPr>
              <a:t>προβιοτικά</a:t>
            </a:r>
            <a:r>
              <a:rPr lang="el-GR" sz="2400" dirty="0"/>
              <a:t> ή </a:t>
            </a:r>
            <a:r>
              <a:rPr lang="el-GR" sz="2400" dirty="0" err="1"/>
              <a:t>ευβιοτικά</a:t>
            </a:r>
            <a:r>
              <a:rPr lang="el-GR" sz="2400" dirty="0"/>
              <a:t> είναι ζώντες μικροοργανισμοί που:</a:t>
            </a:r>
          </a:p>
          <a:p>
            <a:pPr marL="0" indent="0">
              <a:buNone/>
            </a:pPr>
            <a:r>
              <a:rPr lang="el-GR" sz="2400" b="1" dirty="0"/>
              <a:t>Αποικίζουν το έντερο</a:t>
            </a:r>
            <a:r>
              <a:rPr lang="el-GR" sz="2400" dirty="0"/>
              <a:t> και συμβάλλουν στη διατήρηση ή αποκατάσταση της εντερικής χλωρίδας.</a:t>
            </a:r>
          </a:p>
          <a:p>
            <a:pPr marL="0" indent="0">
              <a:buNone/>
            </a:pPr>
            <a:r>
              <a:rPr lang="el-GR" sz="2400" b="1" dirty="0"/>
              <a:t>Τροποποιούν την εντερική χλωρίδα</a:t>
            </a:r>
            <a:r>
              <a:rPr lang="el-GR" sz="2400" dirty="0"/>
              <a:t> βελτιώνοντας τις λειτουργικές ιδιότητες του εντέρου, με αποτέλεσμα να ωφελείται ο ξενιστής.</a:t>
            </a:r>
          </a:p>
          <a:p>
            <a:pPr marL="0" indent="0">
              <a:buNone/>
            </a:pPr>
            <a:r>
              <a:rPr lang="el-GR" sz="2400" dirty="0"/>
              <a:t>Χρησιμοποιούνται για:</a:t>
            </a:r>
          </a:p>
          <a:p>
            <a:pPr marL="457200" lvl="1" indent="0">
              <a:buNone/>
            </a:pPr>
            <a:r>
              <a:rPr lang="el-GR" sz="2000" b="1" dirty="0"/>
              <a:t>Πρόληψη διάρροιας από αντιβιοτικά</a:t>
            </a:r>
            <a:r>
              <a:rPr lang="el-GR" sz="2000" dirty="0"/>
              <a:t>.</a:t>
            </a:r>
          </a:p>
          <a:p>
            <a:pPr marL="457200" lvl="1" indent="0">
              <a:buNone/>
            </a:pPr>
            <a:r>
              <a:rPr lang="el-GR" sz="2000" b="1" dirty="0"/>
              <a:t>Συμπληρωματική αγωγή</a:t>
            </a:r>
            <a:r>
              <a:rPr lang="el-GR" sz="2000" dirty="0"/>
              <a:t> στις οξείες διάρροιες.</a:t>
            </a:r>
          </a:p>
          <a:p>
            <a:pPr marL="0" indent="0">
              <a:buNone/>
            </a:pPr>
            <a:r>
              <a:rPr lang="el-GR" sz="2400" dirty="0"/>
              <a:t>Αποτελούν μια σημαντική επιλογή για την ενίσχυση της εντερικής υγείας, ειδικά σε καταστάσεις που διαταράσσεται η φυσιολογική </a:t>
            </a:r>
            <a:r>
              <a:rPr lang="el-GR" sz="2400" dirty="0" err="1"/>
              <a:t>μικροχλωρίδα</a:t>
            </a:r>
            <a:r>
              <a:rPr lang="el-GR" sz="2400" dirty="0"/>
              <a:t>.</a:t>
            </a:r>
          </a:p>
          <a:p>
            <a:endParaRPr lang="el-GR" dirty="0"/>
          </a:p>
          <a:p>
            <a:r>
              <a:rPr lang="el-GR" dirty="0"/>
              <a:t>Τα </a:t>
            </a:r>
            <a:r>
              <a:rPr lang="el-GR" dirty="0" err="1"/>
              <a:t>προβιοτικά</a:t>
            </a:r>
            <a:r>
              <a:rPr lang="el-GR" dirty="0"/>
              <a:t> που αναφέρονται περιλαμβάνουν:</a:t>
            </a:r>
          </a:p>
          <a:p>
            <a:pPr>
              <a:buFont typeface="Arial" panose="020B0604020202020204" pitchFamily="34" charset="0"/>
              <a:buChar char="•"/>
            </a:pPr>
            <a:r>
              <a:rPr lang="en-US" b="1" dirty="0"/>
              <a:t>Lactobacillus </a:t>
            </a:r>
            <a:r>
              <a:rPr lang="en-US" b="1" dirty="0" err="1"/>
              <a:t>rhamnosus</a:t>
            </a:r>
            <a:endParaRPr lang="en-US" dirty="0"/>
          </a:p>
          <a:p>
            <a:pPr>
              <a:buFont typeface="Arial" panose="020B0604020202020204" pitchFamily="34" charset="0"/>
              <a:buChar char="•"/>
            </a:pPr>
            <a:r>
              <a:rPr lang="en-US" b="1" dirty="0"/>
              <a:t>Lactobacillus acidophilus</a:t>
            </a:r>
            <a:endParaRPr lang="en-US" dirty="0"/>
          </a:p>
          <a:p>
            <a:pPr>
              <a:buFont typeface="Arial" panose="020B0604020202020204" pitchFamily="34" charset="0"/>
              <a:buChar char="•"/>
            </a:pPr>
            <a:r>
              <a:rPr lang="en-US" b="1" dirty="0"/>
              <a:t>Bifidobacterium longum</a:t>
            </a:r>
            <a:endParaRPr lang="en-US" dirty="0"/>
          </a:p>
          <a:p>
            <a:pPr>
              <a:buFont typeface="Arial" panose="020B0604020202020204" pitchFamily="34" charset="0"/>
              <a:buChar char="•"/>
            </a:pPr>
            <a:r>
              <a:rPr lang="en-US" b="1" dirty="0"/>
              <a:t>Saccharomyces </a:t>
            </a:r>
            <a:r>
              <a:rPr lang="en-US" b="1" dirty="0" err="1"/>
              <a:t>boulardii</a:t>
            </a:r>
            <a:endParaRPr lang="en-US" dirty="0"/>
          </a:p>
          <a:p>
            <a:endParaRPr lang="el-GR" dirty="0"/>
          </a:p>
        </p:txBody>
      </p:sp>
    </p:spTree>
    <p:extLst>
      <p:ext uri="{BB962C8B-B14F-4D97-AF65-F5344CB8AC3E}">
        <p14:creationId xmlns:p14="http://schemas.microsoft.com/office/powerpoint/2010/main" val="1977560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0FF0DC-22CC-F5A5-C791-0C350228F367}"/>
              </a:ext>
            </a:extLst>
          </p:cNvPr>
          <p:cNvSpPr>
            <a:spLocks noGrp="1"/>
          </p:cNvSpPr>
          <p:nvPr>
            <p:ph idx="1"/>
          </p:nvPr>
        </p:nvSpPr>
        <p:spPr>
          <a:xfrm>
            <a:off x="434898" y="334536"/>
            <a:ext cx="11195824" cy="6088565"/>
          </a:xfrm>
        </p:spPr>
        <p:txBody>
          <a:bodyPr/>
          <a:lstStyle/>
          <a:p>
            <a:pPr marL="0" indent="0">
              <a:buNone/>
            </a:pPr>
            <a:r>
              <a:rPr lang="el-GR" sz="3200" b="1" dirty="0">
                <a:highlight>
                  <a:srgbClr val="FFFF00"/>
                </a:highlight>
              </a:rPr>
              <a:t>Χαρακτηριστικά:</a:t>
            </a:r>
          </a:p>
          <a:p>
            <a:pPr marL="0" indent="0">
              <a:buNone/>
            </a:pPr>
            <a:r>
              <a:rPr lang="el-GR" b="1" dirty="0"/>
              <a:t>Ασφάλεια</a:t>
            </a:r>
            <a:r>
              <a:rPr lang="el-GR" dirty="0"/>
              <a:t>: Δεν προκαλούν τοπικές ή συστηματικές λοιμώξεις.</a:t>
            </a:r>
          </a:p>
          <a:p>
            <a:pPr marL="0" indent="0">
              <a:buNone/>
            </a:pPr>
            <a:r>
              <a:rPr lang="el-GR" b="1" dirty="0"/>
              <a:t>Αποίκιση</a:t>
            </a:r>
            <a:r>
              <a:rPr lang="el-GR" dirty="0"/>
              <a:t>: Δεν αποικίζουν μόνιμα το έντερο, αλλά λειτουργούν προσωρινά για να υποστηρίξουν τη χλωρίδα του.</a:t>
            </a:r>
          </a:p>
          <a:p>
            <a:pPr marL="0" indent="0">
              <a:buNone/>
            </a:pPr>
            <a:r>
              <a:rPr lang="el-GR" b="1" dirty="0"/>
              <a:t>Διαθεσιμότητα</a:t>
            </a:r>
            <a:r>
              <a:rPr lang="el-GR" dirty="0"/>
              <a:t>: Μόνο το </a:t>
            </a:r>
            <a:r>
              <a:rPr lang="el-GR" b="1" dirty="0" err="1"/>
              <a:t>λυοφιλοποιημένο</a:t>
            </a:r>
            <a:r>
              <a:rPr lang="el-GR" b="1" dirty="0"/>
              <a:t> καλλιέργημα του </a:t>
            </a:r>
            <a:r>
              <a:rPr lang="el-GR" b="1" dirty="0" err="1"/>
              <a:t>Saccharomyces</a:t>
            </a:r>
            <a:r>
              <a:rPr lang="el-GR" b="1" dirty="0"/>
              <a:t> </a:t>
            </a:r>
            <a:r>
              <a:rPr lang="el-GR" b="1" dirty="0" err="1"/>
              <a:t>boulardii</a:t>
            </a:r>
            <a:r>
              <a:rPr lang="el-GR" dirty="0"/>
              <a:t> είναι διαθέσιμο στην αγορά.</a:t>
            </a:r>
          </a:p>
          <a:p>
            <a:endParaRPr lang="el-GR" dirty="0"/>
          </a:p>
        </p:txBody>
      </p:sp>
    </p:spTree>
    <p:extLst>
      <p:ext uri="{BB962C8B-B14F-4D97-AF65-F5344CB8AC3E}">
        <p14:creationId xmlns:p14="http://schemas.microsoft.com/office/powerpoint/2010/main" val="107698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46A5E55-2EE6-F49C-CF94-C613FB12D165}"/>
              </a:ext>
            </a:extLst>
          </p:cNvPr>
          <p:cNvSpPr>
            <a:spLocks noGrp="1"/>
          </p:cNvSpPr>
          <p:nvPr>
            <p:ph idx="1"/>
          </p:nvPr>
        </p:nvSpPr>
        <p:spPr>
          <a:xfrm>
            <a:off x="713678" y="434898"/>
            <a:ext cx="10640122" cy="5742065"/>
          </a:xfrm>
        </p:spPr>
        <p:txBody>
          <a:bodyPr>
            <a:normAutofit/>
          </a:bodyPr>
          <a:lstStyle/>
          <a:p>
            <a:pPr marL="0" indent="0" algn="ctr">
              <a:buNone/>
            </a:pPr>
            <a:r>
              <a:rPr lang="el-GR" sz="3600" b="1" u="sng" dirty="0">
                <a:highlight>
                  <a:srgbClr val="FFFF00"/>
                </a:highlight>
              </a:rPr>
              <a:t>ΚΑΘΑΡΤΙΚΑ</a:t>
            </a:r>
          </a:p>
        </p:txBody>
      </p:sp>
      <p:sp>
        <p:nvSpPr>
          <p:cNvPr id="5" name="TextBox 4">
            <a:extLst>
              <a:ext uri="{FF2B5EF4-FFF2-40B4-BE49-F238E27FC236}">
                <a16:creationId xmlns:a16="http://schemas.microsoft.com/office/drawing/2014/main" id="{98E28E2B-3594-D3D0-9AF9-90673F54A878}"/>
              </a:ext>
            </a:extLst>
          </p:cNvPr>
          <p:cNvSpPr txBox="1"/>
          <p:nvPr/>
        </p:nvSpPr>
        <p:spPr>
          <a:xfrm>
            <a:off x="356840" y="908995"/>
            <a:ext cx="11530360" cy="5632311"/>
          </a:xfrm>
          <a:prstGeom prst="rect">
            <a:avLst/>
          </a:prstGeom>
          <a:noFill/>
        </p:spPr>
        <p:txBody>
          <a:bodyPr wrap="square">
            <a:spAutoFit/>
          </a:bodyPr>
          <a:lstStyle/>
          <a:p>
            <a:r>
              <a:rPr lang="el-GR" sz="3200" b="1" u="sng" dirty="0"/>
              <a:t>Κατηγορίες Καθαρτικών</a:t>
            </a:r>
          </a:p>
          <a:p>
            <a:endParaRPr lang="el-GR" sz="2000" b="1" dirty="0"/>
          </a:p>
          <a:p>
            <a:pPr>
              <a:buFont typeface="+mj-lt"/>
              <a:buAutoNum type="arabicPeriod"/>
            </a:pPr>
            <a:r>
              <a:rPr lang="el-GR" sz="2800" b="1" dirty="0"/>
              <a:t>Αυξάνοντα τον όγκο των κοπράνων</a:t>
            </a:r>
            <a:endParaRPr lang="el-GR" sz="2800" dirty="0"/>
          </a:p>
          <a:p>
            <a:pPr lvl="1"/>
            <a:r>
              <a:rPr lang="el-GR" sz="2800" dirty="0"/>
              <a:t>Περιέχουν φυτικές ίνες που απορροφούν νερό, αυξάνοντας τον όγκο και μαλακώνοντας τα κόπρανα.</a:t>
            </a:r>
          </a:p>
          <a:p>
            <a:pPr>
              <a:buFont typeface="+mj-lt"/>
              <a:buAutoNum type="arabicPeriod"/>
            </a:pPr>
            <a:r>
              <a:rPr lang="el-GR" sz="2800" b="1" dirty="0"/>
              <a:t>Μαλακτικά</a:t>
            </a:r>
            <a:endParaRPr lang="el-GR" sz="2800" dirty="0"/>
          </a:p>
          <a:p>
            <a:pPr lvl="1"/>
            <a:r>
              <a:rPr lang="el-GR" sz="2800" dirty="0"/>
              <a:t>Βοηθούν στην ευκολότερη κένωση μαλακώνοντας τα κόπρανα, συχνά με βάση το παραφινέλαιο.</a:t>
            </a:r>
          </a:p>
          <a:p>
            <a:pPr>
              <a:buFont typeface="+mj-lt"/>
              <a:buAutoNum type="arabicPeriod"/>
            </a:pPr>
            <a:r>
              <a:rPr lang="el-GR" sz="2800" b="1" dirty="0"/>
              <a:t>Αλατούχα και ωσμωτικώς δρώντα</a:t>
            </a:r>
            <a:endParaRPr lang="el-GR" sz="2800" dirty="0"/>
          </a:p>
          <a:p>
            <a:pPr lvl="1"/>
            <a:r>
              <a:rPr lang="el-GR" sz="2800" dirty="0"/>
              <a:t>Έλκουν νερό στο έντερο μέσω ωσμωτικής δράσης, αυξάνοντας τον όγκο και προάγοντας την κινητικότητα.</a:t>
            </a:r>
          </a:p>
          <a:p>
            <a:pPr>
              <a:buFont typeface="+mj-lt"/>
              <a:buAutoNum type="arabicPeriod"/>
            </a:pPr>
            <a:r>
              <a:rPr lang="el-GR" sz="2800" b="1" dirty="0"/>
              <a:t>Διεγείροντα την εντερική κινητικότητα</a:t>
            </a:r>
            <a:endParaRPr lang="el-GR" sz="2800" dirty="0"/>
          </a:p>
          <a:p>
            <a:pPr lvl="1"/>
            <a:r>
              <a:rPr lang="el-GR" sz="2800" dirty="0"/>
              <a:t>Ενεργοποιούν άμεσα τους εντερικούς μύες για την επίτευξη κένωσης</a:t>
            </a:r>
            <a:r>
              <a:rPr lang="el-GR" sz="2400" dirty="0"/>
              <a:t>.</a:t>
            </a:r>
            <a:endParaRPr lang="el-GR" sz="2000" dirty="0"/>
          </a:p>
        </p:txBody>
      </p:sp>
    </p:spTree>
    <p:extLst>
      <p:ext uri="{BB962C8B-B14F-4D97-AF65-F5344CB8AC3E}">
        <p14:creationId xmlns:p14="http://schemas.microsoft.com/office/powerpoint/2010/main" val="38710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B58174C-0B0E-B171-4F1C-EA4410608FBD}"/>
              </a:ext>
            </a:extLst>
          </p:cNvPr>
          <p:cNvSpPr>
            <a:spLocks noGrp="1"/>
          </p:cNvSpPr>
          <p:nvPr>
            <p:ph idx="1"/>
          </p:nvPr>
        </p:nvSpPr>
        <p:spPr>
          <a:xfrm>
            <a:off x="648628" y="900074"/>
            <a:ext cx="10982093" cy="5589936"/>
          </a:xfrm>
        </p:spPr>
        <p:txBody>
          <a:bodyPr>
            <a:normAutofit/>
          </a:bodyPr>
          <a:lstStyle/>
          <a:p>
            <a:pPr marL="0" indent="0">
              <a:buNone/>
            </a:pPr>
            <a:r>
              <a:rPr lang="el-GR" sz="2800" b="1" u="sng" dirty="0">
                <a:solidFill>
                  <a:srgbClr val="FF0000"/>
                </a:solidFill>
              </a:rPr>
              <a:t>Ενδείξεις Χρήσης</a:t>
            </a:r>
          </a:p>
          <a:p>
            <a:pPr marL="0" indent="0">
              <a:buNone/>
            </a:pPr>
            <a:r>
              <a:rPr lang="el-GR" sz="2800" b="1" dirty="0"/>
              <a:t>Οξεία δυσκοιλιότητα</a:t>
            </a:r>
            <a:r>
              <a:rPr lang="el-GR" sz="2800" dirty="0"/>
              <a:t>: Σε παθολογικές ή μη καταστάσεις.</a:t>
            </a:r>
          </a:p>
          <a:p>
            <a:pPr marL="0" indent="0">
              <a:buNone/>
            </a:pPr>
            <a:r>
              <a:rPr lang="el-GR" sz="2800" b="1" dirty="0"/>
              <a:t>Καταστάσεις που απαιτούν αποφυγή προσπάθειας</a:t>
            </a:r>
            <a:r>
              <a:rPr lang="el-GR" sz="2800" dirty="0"/>
              <a:t>: Π.χ., οξύ έμφραγμα μυοκαρδίου.</a:t>
            </a:r>
          </a:p>
          <a:p>
            <a:pPr marL="0" indent="0">
              <a:buNone/>
            </a:pPr>
            <a:r>
              <a:rPr lang="el-GR" sz="2800" b="1" dirty="0"/>
              <a:t>Διαγνωστικοί ή θεραπευτικοί λόγοι</a:t>
            </a:r>
            <a:r>
              <a:rPr lang="el-GR" sz="2800" dirty="0"/>
              <a:t>: Χειρουργικές επεμβάσεις, δηλητηριάσεις.</a:t>
            </a:r>
          </a:p>
          <a:p>
            <a:pPr marL="0" indent="0">
              <a:buNone/>
            </a:pPr>
            <a:r>
              <a:rPr lang="el-GR" sz="2800" b="1" u="sng" dirty="0">
                <a:solidFill>
                  <a:srgbClr val="7030A0"/>
                </a:solidFill>
              </a:rPr>
              <a:t>Προτιμώμενη Προσέγγιση</a:t>
            </a:r>
          </a:p>
          <a:p>
            <a:pPr marL="0" indent="0">
              <a:buNone/>
            </a:pPr>
            <a:r>
              <a:rPr lang="el-GR" sz="2800" dirty="0"/>
              <a:t>Εφαρμογή κατάλληλης δίαιτας πλούσιας σε φυτικές ίνες, αυξημένη πρόσληψη υγρών και σωματική άσκηση.</a:t>
            </a:r>
          </a:p>
          <a:p>
            <a:pPr marL="0" indent="0">
              <a:buNone/>
            </a:pPr>
            <a:r>
              <a:rPr lang="el-GR" sz="1800" b="0" i="0" u="none" strike="noStrike" baseline="0" dirty="0">
                <a:solidFill>
                  <a:srgbClr val="000000"/>
                </a:solidFill>
                <a:latin typeface="Arial" panose="020B0604020202020204" pitchFamily="34" charset="0"/>
              </a:rPr>
              <a:t>Χρήση των καθαρτικών που διεγείρουν την κινητικότητα για μακρά χρονικά διαστήματα δεν συνιστάται, εκτός από ασυνήθεις περιπτώσεις </a:t>
            </a:r>
            <a:r>
              <a:rPr lang="el-GR" sz="1800" b="0" i="0" u="none" strike="noStrike" baseline="0" dirty="0" err="1">
                <a:solidFill>
                  <a:srgbClr val="000000"/>
                </a:solidFill>
                <a:latin typeface="Arial" panose="020B0604020202020204" pitchFamily="34" charset="0"/>
              </a:rPr>
              <a:t>βαρειάς</a:t>
            </a:r>
            <a:r>
              <a:rPr lang="el-GR" sz="1800" b="0" i="0" u="none" strike="noStrike" baseline="0" dirty="0">
                <a:solidFill>
                  <a:srgbClr val="000000"/>
                </a:solidFill>
                <a:latin typeface="Arial" panose="020B0604020202020204" pitchFamily="34" charset="0"/>
              </a:rPr>
              <a:t> χρόνιας δυσκοιλιότητας </a:t>
            </a:r>
            <a:endParaRPr lang="el-GR" sz="2800" dirty="0"/>
          </a:p>
          <a:p>
            <a:endParaRPr lang="el-GR" dirty="0"/>
          </a:p>
        </p:txBody>
      </p:sp>
    </p:spTree>
    <p:extLst>
      <p:ext uri="{BB962C8B-B14F-4D97-AF65-F5344CB8AC3E}">
        <p14:creationId xmlns:p14="http://schemas.microsoft.com/office/powerpoint/2010/main" val="42227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D35CBD6-355D-4F5F-3809-45F8DBE6A27A}"/>
              </a:ext>
            </a:extLst>
          </p:cNvPr>
          <p:cNvSpPr>
            <a:spLocks noGrp="1"/>
          </p:cNvSpPr>
          <p:nvPr>
            <p:ph idx="1"/>
          </p:nvPr>
        </p:nvSpPr>
        <p:spPr>
          <a:xfrm>
            <a:off x="657923" y="646770"/>
            <a:ext cx="11039706" cy="5977053"/>
          </a:xfrm>
        </p:spPr>
        <p:txBody>
          <a:bodyPr>
            <a:normAutofit lnSpcReduction="10000"/>
          </a:bodyPr>
          <a:lstStyle/>
          <a:p>
            <a:r>
              <a:rPr lang="el-GR" sz="3200" b="1" u="sng" dirty="0">
                <a:solidFill>
                  <a:srgbClr val="FF0000"/>
                </a:solidFill>
              </a:rPr>
              <a:t>Κατηγορίες Καθαρτικών</a:t>
            </a:r>
            <a:r>
              <a:rPr lang="en-US" sz="3200" b="1" u="sng" dirty="0">
                <a:solidFill>
                  <a:srgbClr val="FF0000"/>
                </a:solidFill>
              </a:rPr>
              <a:t>:</a:t>
            </a:r>
            <a:endParaRPr lang="el-GR" sz="3200" b="1" u="sng" dirty="0">
              <a:solidFill>
                <a:srgbClr val="FF0000"/>
              </a:solidFill>
            </a:endParaRPr>
          </a:p>
          <a:p>
            <a:pPr marL="0" indent="0">
              <a:buNone/>
            </a:pPr>
            <a:endParaRPr lang="en-US" sz="3200" b="1" u="sng" dirty="0">
              <a:solidFill>
                <a:srgbClr val="FF0000"/>
              </a:solidFill>
            </a:endParaRPr>
          </a:p>
          <a:p>
            <a:pPr lvl="1">
              <a:buFont typeface="Courier New" panose="02070309020205020404" pitchFamily="49" charset="0"/>
              <a:buChar char="o"/>
            </a:pPr>
            <a:r>
              <a:rPr lang="el-GR" sz="2800" b="1" u="sng" dirty="0"/>
              <a:t>Αυξάνοντα τον όγκο των κοπράνων</a:t>
            </a:r>
            <a:r>
              <a:rPr lang="en-US" sz="2800" b="1" u="sng" dirty="0"/>
              <a:t>: </a:t>
            </a:r>
            <a:r>
              <a:rPr lang="el-GR" sz="2800" dirty="0"/>
              <a:t>Φυσικοί πολυσακχαρίτες όπως, </a:t>
            </a:r>
            <a:r>
              <a:rPr lang="el-GR" sz="2800" b="1" i="1" dirty="0"/>
              <a:t>πίτυρο σιτηρών</a:t>
            </a:r>
            <a:r>
              <a:rPr lang="el-GR" sz="2800" dirty="0"/>
              <a:t>, υδρόφιλα κολλοειδή από σπόρους ορισμένων φυτών (είδη </a:t>
            </a:r>
            <a:r>
              <a:rPr lang="en-US" sz="2800" dirty="0"/>
              <a:t>Plantago </a:t>
            </a:r>
            <a:r>
              <a:rPr lang="el-GR" sz="2800" dirty="0"/>
              <a:t>ή </a:t>
            </a:r>
            <a:r>
              <a:rPr lang="el-GR" sz="2800" b="1" dirty="0" err="1"/>
              <a:t>ψύλλιο</a:t>
            </a:r>
            <a:r>
              <a:rPr lang="el-GR" sz="2800" dirty="0"/>
              <a:t> </a:t>
            </a:r>
            <a:r>
              <a:rPr lang="en-US" sz="2800" dirty="0"/>
              <a:t>)</a:t>
            </a:r>
            <a:r>
              <a:rPr lang="el-GR" sz="2800" dirty="0"/>
              <a:t> ή συνθετικοί (</a:t>
            </a:r>
            <a:r>
              <a:rPr lang="el-GR" sz="2800" b="1" dirty="0" err="1"/>
              <a:t>μεθυλοκυτταρίνη</a:t>
            </a:r>
            <a:r>
              <a:rPr lang="el-GR" sz="2800" dirty="0"/>
              <a:t>) που δρουν στο λεπτό και παχύ έντερο. Προτιμώνται για την αντιμετώπιση της απλής δυσκοιλιότητας, όπως κατά την διάρκεια της κύησης ή και μετά τον </a:t>
            </a:r>
            <a:r>
              <a:rPr lang="el-GR" sz="2800" dirty="0" err="1"/>
              <a:t>τοκετό.καθαρτικό</a:t>
            </a:r>
            <a:r>
              <a:rPr lang="el-GR" sz="2800" dirty="0"/>
              <a:t> αποτέλεσμα μετά από 12-24 </a:t>
            </a:r>
            <a:r>
              <a:rPr lang="en-US" sz="2800" dirty="0"/>
              <a:t>h </a:t>
            </a:r>
            <a:endParaRPr lang="el-GR" sz="2800" dirty="0"/>
          </a:p>
          <a:p>
            <a:pPr lvl="1">
              <a:buFont typeface="Courier New" panose="02070309020205020404" pitchFamily="49" charset="0"/>
              <a:buChar char="o"/>
            </a:pPr>
            <a:r>
              <a:rPr lang="el-GR" sz="2800" b="1" u="sng" dirty="0"/>
              <a:t>Μαλακτικά Κοπράνων</a:t>
            </a:r>
            <a:r>
              <a:rPr lang="en-US" sz="2800" b="1" u="sng" dirty="0"/>
              <a:t>: </a:t>
            </a:r>
            <a:r>
              <a:rPr lang="el-GR" sz="2800" dirty="0"/>
              <a:t>Παραφίνη ή παραφινέλαιο. Χορηγείται σε υποκλυσμό και χαρακτηρίζεται από αμελητέα απορρόφηση. Αποτελούν ένα σύμπλοκο μίγμα κορεσμένων υδρογονανθράκων πετρελαϊκής προέλευσης. Η υγρή παραφίνη ενδείκνυνται για την χρόνια δυσκοιλιότητα, ιδιαίτερα σε ανθρώπους με αιμορροϊδοπάθειες ή άλλες επώδυνες καταστάσεις του δακτυλίου και του ορθού.</a:t>
            </a:r>
            <a:r>
              <a:rPr lang="en-US" sz="2800" dirty="0"/>
              <a:t>6-8h</a:t>
            </a:r>
            <a:endParaRPr lang="el-GR" sz="2800" dirty="0"/>
          </a:p>
          <a:p>
            <a:pPr lvl="1">
              <a:buFont typeface="Courier New" panose="02070309020205020404" pitchFamily="49" charset="0"/>
              <a:buChar char="o"/>
            </a:pPr>
            <a:endParaRPr lang="el-GR" sz="2800" dirty="0"/>
          </a:p>
          <a:p>
            <a:pPr lvl="1">
              <a:buFont typeface="Courier New" panose="02070309020205020404" pitchFamily="49" charset="0"/>
              <a:buChar char="o"/>
            </a:pPr>
            <a:endParaRPr lang="en-US" sz="2800" dirty="0"/>
          </a:p>
          <a:p>
            <a:pPr marL="0" indent="0">
              <a:buNone/>
            </a:pPr>
            <a:endParaRPr lang="el-GR" b="1" u="sng" dirty="0">
              <a:solidFill>
                <a:srgbClr val="FF0000"/>
              </a:solidFill>
            </a:endParaRPr>
          </a:p>
        </p:txBody>
      </p:sp>
    </p:spTree>
    <p:extLst>
      <p:ext uri="{BB962C8B-B14F-4D97-AF65-F5344CB8AC3E}">
        <p14:creationId xmlns:p14="http://schemas.microsoft.com/office/powerpoint/2010/main" val="199978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8B385E8-2C42-AC71-12E0-66B73A635EE5}"/>
              </a:ext>
            </a:extLst>
          </p:cNvPr>
          <p:cNvSpPr>
            <a:spLocks noGrp="1"/>
          </p:cNvSpPr>
          <p:nvPr>
            <p:ph idx="1"/>
          </p:nvPr>
        </p:nvSpPr>
        <p:spPr>
          <a:xfrm>
            <a:off x="485775" y="500063"/>
            <a:ext cx="10868025" cy="5676900"/>
          </a:xfrm>
        </p:spPr>
        <p:txBody>
          <a:bodyPr/>
          <a:lstStyle/>
          <a:p>
            <a:pPr>
              <a:buFont typeface="Courier New" panose="02070309020205020404" pitchFamily="49" charset="0"/>
              <a:buChar char="o"/>
            </a:pPr>
            <a:r>
              <a:rPr lang="el-GR" b="1" u="sng" dirty="0"/>
              <a:t>Αλατούχα και ωσμωτικώς δρώντα </a:t>
            </a:r>
            <a:r>
              <a:rPr lang="en-US" b="1" u="sng" dirty="0"/>
              <a:t>: </a:t>
            </a:r>
            <a:r>
              <a:rPr lang="el-GR" dirty="0"/>
              <a:t>Άλατα μαγνησίου, διάφορα τρυγικά άλατα, ορισμένοι πολυσακχαρίτες (λακτουλόζη και λακτιλόλη), πολυαιθυλενογλυκόλες (</a:t>
            </a:r>
            <a:r>
              <a:rPr lang="en-US" dirty="0"/>
              <a:t>macrogols) </a:t>
            </a:r>
            <a:r>
              <a:rPr lang="el-GR" dirty="0"/>
              <a:t>και η γλυκερίνη.</a:t>
            </a:r>
          </a:p>
          <a:p>
            <a:pPr lvl="1">
              <a:buFont typeface="Courier New" panose="02070309020205020404" pitchFamily="49" charset="0"/>
              <a:buChar char="o"/>
            </a:pPr>
            <a:r>
              <a:rPr lang="el-GR" dirty="0"/>
              <a:t>Η </a:t>
            </a:r>
            <a:r>
              <a:rPr lang="el-GR" b="1" u="sng" dirty="0"/>
              <a:t>λακτουλόζη </a:t>
            </a:r>
            <a:r>
              <a:rPr lang="el-GR" dirty="0"/>
              <a:t>πρακτικώς δεν απορροφάται από τον γαστρεντερικό σωλήνα. Στο έντερο διασπάται από ορισμένα βακτήρια σε διάφορα οξέα και διοξείδιο του άνθρακα, τα οποία </a:t>
            </a:r>
            <a:r>
              <a:rPr lang="el-GR" dirty="0" err="1"/>
              <a:t>οξινοποιούν</a:t>
            </a:r>
            <a:r>
              <a:rPr lang="el-GR" dirty="0"/>
              <a:t> το εντερικό περιεχόμενο και αυξάνουν την ωσμωτική του πίεση με αποτέλεσμα την αύξηση του κατακρατούμενου ύδατος. Το όξινο pH επιπλέον διευκολύνει τη δέσμευση της αμμωνίας του αίματος, ιδιότητα που βρίσκει εφαρμογή στην αντιμετώπιση της ηπατικής εγκεφαλοπάθειας. Το καθαρτικό αποτέλεσμα μπορεί να χρειαστεί 24-48 ώρες για να επέλθει. Σε διαβητικούς θα πρέπει να χορηγείται με προσοχή, λόγω της ικανής περιεκτικότητας </a:t>
            </a:r>
            <a:r>
              <a:rPr lang="el-GR" dirty="0" err="1"/>
              <a:t>απορροφήσιμων</a:t>
            </a:r>
            <a:r>
              <a:rPr lang="el-GR" dirty="0"/>
              <a:t> σακχάρων.</a:t>
            </a:r>
          </a:p>
          <a:p>
            <a:pPr marL="0" indent="0">
              <a:buNone/>
            </a:pPr>
            <a:endParaRPr lang="el-GR" dirty="0"/>
          </a:p>
          <a:p>
            <a:pPr>
              <a:buFont typeface="Courier New" panose="02070309020205020404" pitchFamily="49" charset="0"/>
              <a:buChar char="o"/>
            </a:pPr>
            <a:endParaRPr lang="el-GR" dirty="0"/>
          </a:p>
        </p:txBody>
      </p:sp>
    </p:spTree>
    <p:extLst>
      <p:ext uri="{BB962C8B-B14F-4D97-AF65-F5344CB8AC3E}">
        <p14:creationId xmlns:p14="http://schemas.microsoft.com/office/powerpoint/2010/main" val="732304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584EA36-ECEE-BFB3-6D0D-5C36A91B834F}"/>
              </a:ext>
            </a:extLst>
          </p:cNvPr>
          <p:cNvSpPr>
            <a:spLocks noGrp="1"/>
          </p:cNvSpPr>
          <p:nvPr>
            <p:ph idx="1"/>
          </p:nvPr>
        </p:nvSpPr>
        <p:spPr>
          <a:xfrm>
            <a:off x="442913" y="357188"/>
            <a:ext cx="10910887" cy="5819775"/>
          </a:xfrm>
        </p:spPr>
        <p:txBody>
          <a:bodyPr/>
          <a:lstStyle/>
          <a:p>
            <a:r>
              <a:rPr lang="el-GR" dirty="0"/>
              <a:t>Η </a:t>
            </a:r>
            <a:r>
              <a:rPr lang="el-GR" b="1" u="sng" dirty="0" err="1"/>
              <a:t>λακτιτόλη</a:t>
            </a:r>
            <a:r>
              <a:rPr lang="el-GR" dirty="0"/>
              <a:t> με δράση ανάλογη της </a:t>
            </a:r>
            <a:r>
              <a:rPr lang="el-GR" dirty="0" err="1"/>
              <a:t>λακτουλόζης</a:t>
            </a:r>
            <a:r>
              <a:rPr lang="el-GR" dirty="0"/>
              <a:t> δεν απορροφάται στο λεπτό έντερο. Στο παχύ διασπάται από διάφορα βακτήρια σε οργανικά οξέα. Έτσι μειώνεται το </a:t>
            </a:r>
            <a:r>
              <a:rPr lang="el-GR" dirty="0" err="1"/>
              <a:t>pH,αυξάνεται</a:t>
            </a:r>
            <a:r>
              <a:rPr lang="el-GR" dirty="0"/>
              <a:t> το εντερικό περιεχόμενο, ενισχύεται η κινητικότητα του εντερικού τοιχώματος και η έκκριση υγρών και αποκαθίσταται ο φυσιολογικός ρυθμός του εντέρου</a:t>
            </a:r>
          </a:p>
          <a:p>
            <a:r>
              <a:rPr lang="el-GR" dirty="0"/>
              <a:t>Οι </a:t>
            </a:r>
            <a:r>
              <a:rPr lang="el-GR" b="1" u="sng" dirty="0"/>
              <a:t>πολυαιθυλενογλυκόλες</a:t>
            </a:r>
            <a:r>
              <a:rPr lang="el-GR" dirty="0"/>
              <a:t> υψηλού μοριακού βάρους (</a:t>
            </a:r>
            <a:r>
              <a:rPr lang="en-US" dirty="0"/>
              <a:t>PEC 4000)</a:t>
            </a:r>
            <a:r>
              <a:rPr lang="el-GR" dirty="0"/>
              <a:t> είναι γραμμικά πολυμερή μακράς αλύσου, τα οποία συγκρατούν μόρια νερού με δεσμούς υδρογόνου και έτσι οδηγούν σε αύξηση του όγκου των υγρών του εντέρου.</a:t>
            </a:r>
          </a:p>
          <a:p>
            <a:endParaRPr lang="el-GR" dirty="0"/>
          </a:p>
        </p:txBody>
      </p:sp>
    </p:spTree>
    <p:extLst>
      <p:ext uri="{BB962C8B-B14F-4D97-AF65-F5344CB8AC3E}">
        <p14:creationId xmlns:p14="http://schemas.microsoft.com/office/powerpoint/2010/main" val="5914464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1809</Words>
  <Application>Microsoft Office PowerPoint</Application>
  <PresentationFormat>Ευρεία οθόνη</PresentationFormat>
  <Paragraphs>118</Paragraphs>
  <Slides>20</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20</vt:i4>
      </vt:variant>
    </vt:vector>
  </HeadingPairs>
  <TitlesOfParts>
    <vt:vector size="28" baseType="lpstr">
      <vt:lpstr>Arial</vt:lpstr>
      <vt:lpstr>Calibri</vt:lpstr>
      <vt:lpstr>Calibri Light</vt:lpstr>
      <vt:lpstr>Courier New</vt:lpstr>
      <vt:lpstr>Roboto</vt:lpstr>
      <vt:lpstr>Symbol</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Spyridoula Kaltsi</cp:lastModifiedBy>
  <cp:revision>4</cp:revision>
  <dcterms:created xsi:type="dcterms:W3CDTF">2024-11-18T10:35:15Z</dcterms:created>
  <dcterms:modified xsi:type="dcterms:W3CDTF">2024-11-26T21:08:26Z</dcterms:modified>
</cp:coreProperties>
</file>