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57" r:id="rId4"/>
    <p:sldId id="272" r:id="rId5"/>
    <p:sldId id="258" r:id="rId6"/>
    <p:sldId id="259" r:id="rId7"/>
    <p:sldId id="260" r:id="rId8"/>
    <p:sldId id="273" r:id="rId9"/>
    <p:sldId id="261" r:id="rId10"/>
    <p:sldId id="263" r:id="rId11"/>
    <p:sldId id="262" r:id="rId12"/>
    <p:sldId id="265" r:id="rId13"/>
    <p:sldId id="264" r:id="rId14"/>
    <p:sldId id="266" r:id="rId15"/>
    <p:sldId id="267"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4660"/>
  </p:normalViewPr>
  <p:slideViewPr>
    <p:cSldViewPr snapToGrid="0">
      <p:cViewPr varScale="1">
        <p:scale>
          <a:sx n="59" d="100"/>
          <a:sy n="59" d="100"/>
        </p:scale>
        <p:origin x="66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11/15/2024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11/15/2024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11/15/2024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11/15/2024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11/15/2024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813D5D-D2D6-4278-1EBA-BD1A897E4D49}"/>
              </a:ext>
            </a:extLst>
          </p:cNvPr>
          <p:cNvSpPr>
            <a:spLocks noGrp="1"/>
          </p:cNvSpPr>
          <p:nvPr>
            <p:ph type="ctrTitle"/>
          </p:nvPr>
        </p:nvSpPr>
        <p:spPr/>
        <p:txBody>
          <a:bodyPr/>
          <a:lstStyle/>
          <a:p>
            <a:r>
              <a:rPr lang="el-GR" dirty="0"/>
              <a:t>ΦΑΡΜΑΚΟΛΟΓΙΑ</a:t>
            </a:r>
          </a:p>
        </p:txBody>
      </p:sp>
      <p:sp>
        <p:nvSpPr>
          <p:cNvPr id="3" name="Υπότιτλος 2">
            <a:extLst>
              <a:ext uri="{FF2B5EF4-FFF2-40B4-BE49-F238E27FC236}">
                <a16:creationId xmlns:a16="http://schemas.microsoft.com/office/drawing/2014/main" id="{DF4EAE22-C0B2-ADE4-ADE2-6BC575A3D1D2}"/>
              </a:ext>
            </a:extLst>
          </p:cNvPr>
          <p:cNvSpPr>
            <a:spLocks noGrp="1"/>
          </p:cNvSpPr>
          <p:nvPr>
            <p:ph type="subTitle" idx="1"/>
          </p:nvPr>
        </p:nvSpPr>
        <p:spPr/>
        <p:txBody>
          <a:bodyPr/>
          <a:lstStyle/>
          <a:p>
            <a:r>
              <a:rPr lang="el-GR" dirty="0"/>
              <a:t>ΠΕΠΤΙΚΟ ΕΛΚΟΣ</a:t>
            </a:r>
          </a:p>
        </p:txBody>
      </p:sp>
    </p:spTree>
    <p:extLst>
      <p:ext uri="{BB962C8B-B14F-4D97-AF65-F5344CB8AC3E}">
        <p14:creationId xmlns:p14="http://schemas.microsoft.com/office/powerpoint/2010/main" val="2900385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4C332A5-C48C-3D46-CB4F-180EDEB15D3F}"/>
              </a:ext>
            </a:extLst>
          </p:cNvPr>
          <p:cNvSpPr>
            <a:spLocks noGrp="1"/>
          </p:cNvSpPr>
          <p:nvPr>
            <p:ph idx="1"/>
          </p:nvPr>
        </p:nvSpPr>
        <p:spPr>
          <a:xfrm>
            <a:off x="1665392" y="467106"/>
            <a:ext cx="9560104" cy="2049695"/>
          </a:xfrm>
        </p:spPr>
        <p:style>
          <a:lnRef idx="2">
            <a:schemeClr val="accent5"/>
          </a:lnRef>
          <a:fillRef idx="1">
            <a:schemeClr val="lt1"/>
          </a:fillRef>
          <a:effectRef idx="0">
            <a:schemeClr val="accent5"/>
          </a:effectRef>
          <a:fontRef idx="minor">
            <a:schemeClr val="dk1"/>
          </a:fontRef>
        </p:style>
        <p:txBody>
          <a:bodyPr>
            <a:normAutofit/>
          </a:bodyPr>
          <a:lstStyle/>
          <a:p>
            <a:r>
              <a:rPr lang="el-GR" sz="2800" dirty="0" err="1"/>
              <a:t>Γαστροοισοφαγική</a:t>
            </a:r>
            <a:r>
              <a:rPr lang="el-GR" sz="2800" dirty="0"/>
              <a:t> παλινδρόμηση (ΓΟΠ) (</a:t>
            </a:r>
            <a:r>
              <a:rPr lang="el-GR" sz="2800" dirty="0" err="1"/>
              <a:t>οπισθοστερνικό</a:t>
            </a:r>
            <a:r>
              <a:rPr lang="el-GR" sz="2800" dirty="0"/>
              <a:t> καύσος) δεν σχετίζεται με λοίμωξη από </a:t>
            </a:r>
            <a:r>
              <a:rPr lang="en-US" sz="2800" dirty="0"/>
              <a:t>H.pylori </a:t>
            </a:r>
            <a:r>
              <a:rPr lang="el-GR" sz="2800" dirty="0"/>
              <a:t>και δεν ανταποκρίνεται σε θεραπεία με αντιβιοτικά.</a:t>
            </a:r>
          </a:p>
        </p:txBody>
      </p:sp>
      <p:sp>
        <p:nvSpPr>
          <p:cNvPr id="2" name="TextBox 1">
            <a:extLst>
              <a:ext uri="{FF2B5EF4-FFF2-40B4-BE49-F238E27FC236}">
                <a16:creationId xmlns:a16="http://schemas.microsoft.com/office/drawing/2014/main" id="{14325ADC-9FE7-08C1-134C-BDF416A9996A}"/>
              </a:ext>
            </a:extLst>
          </p:cNvPr>
          <p:cNvSpPr txBox="1"/>
          <p:nvPr/>
        </p:nvSpPr>
        <p:spPr>
          <a:xfrm>
            <a:off x="2090057" y="2035628"/>
            <a:ext cx="8741229" cy="421653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l-GR" sz="2800" b="1" dirty="0"/>
              <a:t>Κατηγορίες φαρμάκων</a:t>
            </a:r>
          </a:p>
          <a:p>
            <a:pPr marL="457200" indent="-457200">
              <a:buAutoNum type="arabicPeriod"/>
            </a:pPr>
            <a:r>
              <a:rPr lang="el-GR" sz="2400" b="1" dirty="0"/>
              <a:t>Αντιόξινα</a:t>
            </a:r>
            <a:r>
              <a:rPr lang="en-US" sz="2400" b="1" dirty="0"/>
              <a:t>: </a:t>
            </a:r>
            <a:r>
              <a:rPr lang="el-GR" sz="2400" dirty="0"/>
              <a:t>Τα </a:t>
            </a:r>
            <a:r>
              <a:rPr lang="el-GR" sz="2400" dirty="0" err="1"/>
              <a:t>αντιόξινα</a:t>
            </a:r>
            <a:r>
              <a:rPr lang="el-GR" sz="2400" dirty="0"/>
              <a:t> βοηθούν στη γρήγορη ανακούφιση από το αίσθημα καύσου, εξουδετερώνοντας τα οξέα του στομάχου. Συνήθως παρέχουν άμεση αλλά βραχυπρόθεσμη ανακούφιση. </a:t>
            </a:r>
            <a:endParaRPr lang="en-US" sz="2400" dirty="0"/>
          </a:p>
          <a:p>
            <a:pPr marL="457200" indent="-457200">
              <a:buAutoNum type="arabicPeriod"/>
            </a:pPr>
            <a:r>
              <a:rPr lang="el-GR" sz="2400" b="1" dirty="0"/>
              <a:t>Αναστολείς της Ισταμίνης </a:t>
            </a:r>
            <a:r>
              <a:rPr lang="en-US" sz="2400" b="1" dirty="0"/>
              <a:t>H₂ </a:t>
            </a:r>
            <a:r>
              <a:rPr lang="en-US" sz="2400" dirty="0"/>
              <a:t>: </a:t>
            </a:r>
            <a:r>
              <a:rPr lang="el-GR" sz="2400" dirty="0"/>
              <a:t>Αυτά τα φάρμακα μειώνουν την παραγωγή οξέων στο στομάχι και παρέχουν μακροχρόνια ανακούφιση. Είναι ιδανικά για ήπια έως μέτρια συμπτώματα.</a:t>
            </a:r>
            <a:endParaRPr lang="en-US" sz="2400" dirty="0"/>
          </a:p>
          <a:p>
            <a:pPr marL="457200" indent="-457200">
              <a:buAutoNum type="arabicPeriod"/>
            </a:pPr>
            <a:r>
              <a:rPr lang="el-GR" sz="2400" b="1" dirty="0"/>
              <a:t>Αναστολείς Αντλίας Πρωτονίων</a:t>
            </a:r>
            <a:r>
              <a:rPr lang="en-US" sz="2400" dirty="0"/>
              <a:t>: T</a:t>
            </a:r>
            <a:r>
              <a:rPr lang="el-GR" sz="2400" dirty="0"/>
              <a:t>α πιο αποτελεσματικά φάρμακα για τη ΓΟΠ και συνιστώνται για πιο σοβαρές περιπτώσεις, καθώς μειώνουν δραστικά την παραγωγή οξέων στο στομάχι. </a:t>
            </a:r>
            <a:endParaRPr lang="el-GR" sz="2400" b="1" dirty="0"/>
          </a:p>
        </p:txBody>
      </p:sp>
    </p:spTree>
    <p:extLst>
      <p:ext uri="{BB962C8B-B14F-4D97-AF65-F5344CB8AC3E}">
        <p14:creationId xmlns:p14="http://schemas.microsoft.com/office/powerpoint/2010/main" val="4057540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C828E94-73C9-6489-3F8F-1ACCFA875143}"/>
              </a:ext>
            </a:extLst>
          </p:cNvPr>
          <p:cNvSpPr>
            <a:spLocks noGrp="1"/>
          </p:cNvSpPr>
          <p:nvPr>
            <p:ph idx="1"/>
          </p:nvPr>
        </p:nvSpPr>
        <p:spPr>
          <a:xfrm>
            <a:off x="1607905" y="775699"/>
            <a:ext cx="9251879" cy="2008597"/>
          </a:xfrm>
        </p:spPr>
        <p:style>
          <a:lnRef idx="2">
            <a:schemeClr val="accent6"/>
          </a:lnRef>
          <a:fillRef idx="1">
            <a:schemeClr val="lt1"/>
          </a:fillRef>
          <a:effectRef idx="0">
            <a:schemeClr val="accent6"/>
          </a:effectRef>
          <a:fontRef idx="minor">
            <a:schemeClr val="dk1"/>
          </a:fontRef>
        </p:style>
        <p:txBody>
          <a:bodyPr/>
          <a:lstStyle/>
          <a:p>
            <a:r>
              <a:rPr lang="el-GR" dirty="0"/>
              <a:t>Η </a:t>
            </a:r>
            <a:r>
              <a:rPr lang="el-GR" dirty="0">
                <a:highlight>
                  <a:srgbClr val="FFFF00"/>
                </a:highlight>
              </a:rPr>
              <a:t>νόσος του Crohn </a:t>
            </a:r>
            <a:r>
              <a:rPr lang="el-GR" dirty="0"/>
              <a:t>είναι μια χρόνια φλεγμονώδης νόσος του εντέρου που μπορεί να επηρεάσει οποιοδήποτε τμήμα του πεπτικού σωλήνα, από το στόμα μέχρι τον πρωκτό. Συνήθως προσβάλλει το τελικό τμήμα του λεπτού εντέρου (ειλεός) και το παχύ έντερο. Η φλεγμονή στη νόσο του Crohn μπορεί να διεισδύσει σε όλα τα στρώματα του εντερικού τοιχώματος, προκαλώντας διάφορα συμπτώματα και επιπλοκές.</a:t>
            </a:r>
          </a:p>
        </p:txBody>
      </p:sp>
      <p:sp>
        <p:nvSpPr>
          <p:cNvPr id="5" name="TextBox 4">
            <a:extLst>
              <a:ext uri="{FF2B5EF4-FFF2-40B4-BE49-F238E27FC236}">
                <a16:creationId xmlns:a16="http://schemas.microsoft.com/office/drawing/2014/main" id="{E64D96FE-9E00-A01E-8A96-016F5931C03F}"/>
              </a:ext>
            </a:extLst>
          </p:cNvPr>
          <p:cNvSpPr txBox="1"/>
          <p:nvPr/>
        </p:nvSpPr>
        <p:spPr>
          <a:xfrm>
            <a:off x="1094197" y="3001602"/>
            <a:ext cx="3446980" cy="350865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l-GR" sz="2400" b="1" u="sng" dirty="0"/>
              <a:t>Συμπτώματα</a:t>
            </a:r>
            <a:endParaRPr lang="en-US" sz="2400" b="1" u="sng" dirty="0"/>
          </a:p>
          <a:p>
            <a:r>
              <a:rPr lang="el-GR" dirty="0"/>
              <a:t>Τα συμπτώματα ποικίλλουν και μπορεί να είναι ήπια ή σοβαρά, ανάλογα με τη θέση και την έκταση της νόσου. Κάποια κοινά συμπτώματα περιλαμβάνουν:</a:t>
            </a:r>
            <a:endParaRPr lang="en-US" dirty="0"/>
          </a:p>
          <a:p>
            <a:r>
              <a:rPr lang="el-GR" b="1" dirty="0"/>
              <a:t>Κοιλιακό άλγος και κράμπες</a:t>
            </a:r>
            <a:r>
              <a:rPr lang="en-US" b="1" dirty="0"/>
              <a:t>, </a:t>
            </a:r>
            <a:r>
              <a:rPr lang="el-GR" b="1" dirty="0"/>
              <a:t>Διάρροια (συχνά με αίμα ή βλέννα)</a:t>
            </a:r>
            <a:r>
              <a:rPr lang="en-US" b="1" dirty="0"/>
              <a:t>, </a:t>
            </a:r>
            <a:r>
              <a:rPr lang="el-GR" b="1" dirty="0"/>
              <a:t>Απώλεια βάρους και απώλεια όρεξης</a:t>
            </a:r>
            <a:r>
              <a:rPr lang="en-US" b="1" dirty="0"/>
              <a:t>, </a:t>
            </a:r>
            <a:r>
              <a:rPr lang="el-GR" b="1" dirty="0"/>
              <a:t>Κόπωση</a:t>
            </a:r>
            <a:r>
              <a:rPr lang="en-US" b="1" dirty="0"/>
              <a:t>, </a:t>
            </a:r>
            <a:r>
              <a:rPr lang="el-GR" b="1" dirty="0"/>
              <a:t>Πυρετός</a:t>
            </a:r>
            <a:r>
              <a:rPr lang="en-US" b="1" dirty="0"/>
              <a:t>, </a:t>
            </a:r>
            <a:r>
              <a:rPr lang="el-GR" b="1" dirty="0"/>
              <a:t>Αίσθημα ατελούς κένωσης</a:t>
            </a:r>
          </a:p>
        </p:txBody>
      </p:sp>
      <p:sp>
        <p:nvSpPr>
          <p:cNvPr id="7" name="TextBox 6">
            <a:extLst>
              <a:ext uri="{FF2B5EF4-FFF2-40B4-BE49-F238E27FC236}">
                <a16:creationId xmlns:a16="http://schemas.microsoft.com/office/drawing/2014/main" id="{34ED52DF-530E-49F9-616B-FCCA93F2C5C6}"/>
              </a:ext>
            </a:extLst>
          </p:cNvPr>
          <p:cNvSpPr txBox="1"/>
          <p:nvPr/>
        </p:nvSpPr>
        <p:spPr>
          <a:xfrm>
            <a:off x="5843427" y="3273869"/>
            <a:ext cx="4769777" cy="26161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l-GR" sz="2000" b="1" u="sng" dirty="0"/>
              <a:t>Διάγνωση</a:t>
            </a:r>
            <a:endParaRPr lang="en-US" sz="2000" b="1" u="sng" dirty="0"/>
          </a:p>
          <a:p>
            <a:r>
              <a:rPr lang="el-GR" dirty="0"/>
              <a:t>Η διάγνωση γίνεται με βάση:</a:t>
            </a:r>
            <a:r>
              <a:rPr lang="en-US" dirty="0"/>
              <a:t> </a:t>
            </a:r>
          </a:p>
          <a:p>
            <a:pPr marL="285750" indent="-285750">
              <a:buFont typeface="Arial" panose="020B0604020202020204" pitchFamily="34" charset="0"/>
              <a:buChar char="•"/>
            </a:pPr>
            <a:r>
              <a:rPr lang="el-GR" b="1" dirty="0"/>
              <a:t>Ενδοσκόπηση και κολονοσκόπηση</a:t>
            </a:r>
            <a:r>
              <a:rPr lang="el-GR" dirty="0"/>
              <a:t>: Για την παρατήρηση του εντερικού τοιχώματος.</a:t>
            </a:r>
            <a:endParaRPr lang="en-US" dirty="0"/>
          </a:p>
          <a:p>
            <a:pPr marL="285750" indent="-285750">
              <a:buFont typeface="Arial" panose="020B0604020202020204" pitchFamily="34" charset="0"/>
              <a:buChar char="•"/>
            </a:pPr>
            <a:r>
              <a:rPr lang="el-GR" b="1" dirty="0"/>
              <a:t>Απεικονιστικές εξετάσεις</a:t>
            </a:r>
            <a:r>
              <a:rPr lang="el-GR" dirty="0"/>
              <a:t>: Σάρωση με αξονική ή μαγνητική τομογραφία.</a:t>
            </a:r>
            <a:endParaRPr lang="en-US" dirty="0"/>
          </a:p>
          <a:p>
            <a:pPr marL="285750" indent="-285750">
              <a:buFont typeface="Arial" panose="020B0604020202020204" pitchFamily="34" charset="0"/>
              <a:buChar char="•"/>
            </a:pPr>
            <a:r>
              <a:rPr lang="el-GR" b="1" dirty="0"/>
              <a:t>Εργαστηριακές εξετάσεις</a:t>
            </a:r>
            <a:r>
              <a:rPr lang="el-GR" dirty="0"/>
              <a:t>: Δείκτες φλεγμονής στο αίμα, εξέταση κοπράνων για φλεγμονώδεις δείκτες.</a:t>
            </a:r>
          </a:p>
        </p:txBody>
      </p:sp>
    </p:spTree>
    <p:extLst>
      <p:ext uri="{BB962C8B-B14F-4D97-AF65-F5344CB8AC3E}">
        <p14:creationId xmlns:p14="http://schemas.microsoft.com/office/powerpoint/2010/main" val="2777166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0C5A39A-D758-6023-7A4F-861288C8655D}"/>
              </a:ext>
            </a:extLst>
          </p:cNvPr>
          <p:cNvSpPr>
            <a:spLocks noGrp="1"/>
          </p:cNvSpPr>
          <p:nvPr>
            <p:ph idx="1"/>
          </p:nvPr>
        </p:nvSpPr>
        <p:spPr>
          <a:xfrm>
            <a:off x="1382485" y="827314"/>
            <a:ext cx="9916886" cy="4887686"/>
          </a:xfrm>
          <a:ln w="57150"/>
        </p:spPr>
        <p:style>
          <a:lnRef idx="2">
            <a:schemeClr val="accent4"/>
          </a:lnRef>
          <a:fillRef idx="1">
            <a:schemeClr val="lt1"/>
          </a:fillRef>
          <a:effectRef idx="0">
            <a:schemeClr val="accent4"/>
          </a:effectRef>
          <a:fontRef idx="minor">
            <a:schemeClr val="dk1"/>
          </a:fontRef>
        </p:style>
        <p:txBody>
          <a:bodyPr>
            <a:normAutofit/>
          </a:bodyPr>
          <a:lstStyle/>
          <a:p>
            <a:pPr algn="ctr"/>
            <a:r>
              <a:rPr lang="el-GR" sz="2400" b="1" dirty="0"/>
              <a:t>ΘΕΡΑΠΕΙΑ ΓΙΑ ΤΗΝ ΝΟΣΟ ΤΟΥ </a:t>
            </a:r>
            <a:r>
              <a:rPr lang="en-US" sz="2400" b="1" dirty="0"/>
              <a:t>CROHN: </a:t>
            </a:r>
          </a:p>
          <a:p>
            <a:pPr>
              <a:buFont typeface="Arial" panose="020B0604020202020204" pitchFamily="34" charset="0"/>
              <a:buChar char="•"/>
            </a:pPr>
            <a:r>
              <a:rPr lang="el-GR" sz="2000" b="1" dirty="0" err="1"/>
              <a:t>Αμινοσαλικυλικά</a:t>
            </a:r>
            <a:r>
              <a:rPr lang="el-GR" sz="2000" b="1" dirty="0"/>
              <a:t> (5-</a:t>
            </a:r>
            <a:r>
              <a:rPr lang="en-US" sz="2000" b="1" dirty="0"/>
              <a:t>ASA): </a:t>
            </a:r>
            <a:r>
              <a:rPr lang="en-US" sz="2000" dirty="0"/>
              <a:t>X</a:t>
            </a:r>
            <a:r>
              <a:rPr lang="el-GR" dirty="0" err="1"/>
              <a:t>ρησιμοποιούνται</a:t>
            </a:r>
            <a:r>
              <a:rPr lang="el-GR" dirty="0"/>
              <a:t> συνήθως σε περιπτώσεις ήπιας ή μέτριας νόσου.</a:t>
            </a:r>
            <a:endParaRPr lang="en-US" sz="2000" dirty="0"/>
          </a:p>
          <a:p>
            <a:pPr>
              <a:buFont typeface="Arial" panose="020B0604020202020204" pitchFamily="34" charset="0"/>
              <a:buChar char="•"/>
            </a:pPr>
            <a:r>
              <a:rPr lang="el-GR" sz="2000" b="1" dirty="0" err="1"/>
              <a:t>Κορτικοστεροειδή</a:t>
            </a:r>
            <a:r>
              <a:rPr lang="en-US" sz="2000" b="1" dirty="0"/>
              <a:t>: </a:t>
            </a:r>
            <a:r>
              <a:rPr lang="el-GR" dirty="0"/>
              <a:t>Χρησιμοποιούνται για βραχυπρόθεσμη ανακούφιση των συμπτωμάτων κατά τη διάρκεια εξάρσεων της νόσου.</a:t>
            </a:r>
            <a:endParaRPr lang="en-US" sz="2000" dirty="0"/>
          </a:p>
          <a:p>
            <a:pPr>
              <a:buFont typeface="Arial" panose="020B0604020202020204" pitchFamily="34" charset="0"/>
              <a:buChar char="•"/>
            </a:pPr>
            <a:r>
              <a:rPr lang="el-GR" sz="2000" b="1" dirty="0" err="1"/>
              <a:t>Ανοσοκατασταλτικά</a:t>
            </a:r>
            <a:r>
              <a:rPr lang="en-US" sz="2000" b="1" dirty="0"/>
              <a:t>: </a:t>
            </a:r>
            <a:r>
              <a:rPr lang="el-GR" dirty="0"/>
              <a:t>Χρησιμοποιούνται για τη μείωση της φλεγμονής και την καταστολή του ανοσοποιητικού συστήματος, ώστε να επιτευχθεί ύφεση της νόσου.</a:t>
            </a:r>
            <a:endParaRPr lang="en-US" sz="2000" dirty="0"/>
          </a:p>
          <a:p>
            <a:pPr>
              <a:buFont typeface="Arial" panose="020B0604020202020204" pitchFamily="34" charset="0"/>
              <a:buChar char="•"/>
            </a:pPr>
            <a:r>
              <a:rPr lang="el-GR" sz="2000" b="1" dirty="0"/>
              <a:t>Αντιβιοτικά</a:t>
            </a:r>
            <a:r>
              <a:rPr lang="en-US" sz="2000" b="1" dirty="0"/>
              <a:t>: </a:t>
            </a:r>
            <a:r>
              <a:rPr lang="el-GR" dirty="0"/>
              <a:t>Χρησιμοποιούνται σε συγκεκριμένες περιπτώσεις, όπως σε περιπτώσεις μόλυνσης, συριγγίων ή αποστημάτων.</a:t>
            </a:r>
            <a:endParaRPr lang="en-US" sz="2000" dirty="0"/>
          </a:p>
          <a:p>
            <a:pPr>
              <a:buFont typeface="Arial" panose="020B0604020202020204" pitchFamily="34" charset="0"/>
              <a:buChar char="•"/>
            </a:pPr>
            <a:r>
              <a:rPr lang="el-GR" sz="2000" b="1" dirty="0" err="1"/>
              <a:t>Αντιδιαρροϊκά</a:t>
            </a:r>
            <a:r>
              <a:rPr lang="el-GR" sz="2000" b="1" dirty="0"/>
              <a:t> και αναλγητικά</a:t>
            </a:r>
            <a:r>
              <a:rPr lang="en-US" sz="2000" b="1" dirty="0"/>
              <a:t>: </a:t>
            </a:r>
            <a:r>
              <a:rPr lang="el-GR" sz="2000" dirty="0"/>
              <a:t>Χρησιμοποιούνται για την ανακούφιση από συμπτώματα όπως διάρροια και κοιλιακός πόνος.</a:t>
            </a:r>
            <a:endParaRPr lang="el-GR" sz="2400" b="1" dirty="0"/>
          </a:p>
        </p:txBody>
      </p:sp>
    </p:spTree>
    <p:extLst>
      <p:ext uri="{BB962C8B-B14F-4D97-AF65-F5344CB8AC3E}">
        <p14:creationId xmlns:p14="http://schemas.microsoft.com/office/powerpoint/2010/main" val="868018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692FDB-627E-91F8-F970-97F3008BB8EA}"/>
              </a:ext>
            </a:extLst>
          </p:cNvPr>
          <p:cNvSpPr>
            <a:spLocks noGrp="1"/>
          </p:cNvSpPr>
          <p:nvPr>
            <p:ph type="title"/>
          </p:nvPr>
        </p:nvSpPr>
        <p:spPr>
          <a:xfrm>
            <a:off x="1409700" y="283029"/>
            <a:ext cx="9601200" cy="707571"/>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el-GR" dirty="0"/>
              <a:t>ΝΑΥΤΙΑ ΚΑΙ ΕΜΕΤΟΣ</a:t>
            </a:r>
          </a:p>
        </p:txBody>
      </p:sp>
      <p:sp>
        <p:nvSpPr>
          <p:cNvPr id="3" name="Θέση περιεχομένου 2">
            <a:extLst>
              <a:ext uri="{FF2B5EF4-FFF2-40B4-BE49-F238E27FC236}">
                <a16:creationId xmlns:a16="http://schemas.microsoft.com/office/drawing/2014/main" id="{826B1A25-4100-9EA9-BEF8-FE831FADA193}"/>
              </a:ext>
            </a:extLst>
          </p:cNvPr>
          <p:cNvSpPr>
            <a:spLocks noGrp="1"/>
          </p:cNvSpPr>
          <p:nvPr>
            <p:ph idx="1"/>
          </p:nvPr>
        </p:nvSpPr>
        <p:spPr>
          <a:xfrm>
            <a:off x="1409699" y="1121229"/>
            <a:ext cx="9889671" cy="5453742"/>
          </a:xfrm>
        </p:spPr>
        <p:style>
          <a:lnRef idx="2">
            <a:schemeClr val="accent2"/>
          </a:lnRef>
          <a:fillRef idx="1">
            <a:schemeClr val="lt1"/>
          </a:fillRef>
          <a:effectRef idx="0">
            <a:schemeClr val="accent2"/>
          </a:effectRef>
          <a:fontRef idx="minor">
            <a:schemeClr val="dk1"/>
          </a:fontRef>
        </p:style>
        <p:txBody>
          <a:bodyPr/>
          <a:lstStyle/>
          <a:p>
            <a:r>
              <a:rPr lang="el-GR" b="1" dirty="0"/>
              <a:t>Κεντρικό Κέντρο Εμέτου (</a:t>
            </a:r>
            <a:r>
              <a:rPr lang="el-GR" b="1" dirty="0" err="1"/>
              <a:t>Medulla</a:t>
            </a:r>
            <a:r>
              <a:rPr lang="el-GR" b="1" dirty="0"/>
              <a:t> </a:t>
            </a:r>
            <a:r>
              <a:rPr lang="el-GR" b="1" dirty="0" err="1"/>
              <a:t>Oblongata</a:t>
            </a:r>
            <a:r>
              <a:rPr lang="el-GR" b="1" dirty="0"/>
              <a:t>):</a:t>
            </a:r>
            <a:endParaRPr lang="el-GR" dirty="0"/>
          </a:p>
          <a:p>
            <a:pPr>
              <a:buFont typeface="Arial" panose="020B0604020202020204" pitchFamily="34" charset="0"/>
              <a:buChar char="•"/>
            </a:pPr>
            <a:r>
              <a:rPr lang="el-GR" dirty="0"/>
              <a:t>Εντοπίζεται στον προμήκη μυελό και λειτουργεί ως το κεντρικό "κέντρο εμέτου."</a:t>
            </a:r>
          </a:p>
          <a:p>
            <a:pPr>
              <a:buFont typeface="Arial" panose="020B0604020202020204" pitchFamily="34" charset="0"/>
              <a:buChar char="•"/>
            </a:pPr>
            <a:r>
              <a:rPr lang="el-GR" dirty="0"/>
              <a:t>Λαμβάνει σήματα από διάφορα σημεία του σώματος και ενεργοποιεί το αντανακλαστικό του εμέτου.</a:t>
            </a:r>
          </a:p>
          <a:p>
            <a:r>
              <a:rPr lang="el-GR" b="1" dirty="0"/>
              <a:t>Ζώνη </a:t>
            </a:r>
            <a:r>
              <a:rPr lang="el-GR" b="1" dirty="0" err="1"/>
              <a:t>Χημειοϋποδοχέων</a:t>
            </a:r>
            <a:r>
              <a:rPr lang="el-GR" b="1" dirty="0"/>
              <a:t> Ενεργοποίησης (</a:t>
            </a:r>
            <a:r>
              <a:rPr lang="el-GR" b="1" dirty="0" err="1"/>
              <a:t>Chemoreceptor</a:t>
            </a:r>
            <a:r>
              <a:rPr lang="el-GR" b="1" dirty="0"/>
              <a:t> </a:t>
            </a:r>
            <a:r>
              <a:rPr lang="el-GR" b="1" dirty="0" err="1"/>
              <a:t>Trigger</a:t>
            </a:r>
            <a:r>
              <a:rPr lang="el-GR" b="1" dirty="0"/>
              <a:t> </a:t>
            </a:r>
            <a:r>
              <a:rPr lang="el-GR" b="1" dirty="0" err="1"/>
              <a:t>Zone</a:t>
            </a:r>
            <a:r>
              <a:rPr lang="el-GR" b="1" dirty="0"/>
              <a:t> - CTZ):</a:t>
            </a:r>
            <a:endParaRPr lang="el-GR" dirty="0"/>
          </a:p>
          <a:p>
            <a:pPr>
              <a:buFont typeface="Arial" panose="020B0604020202020204" pitchFamily="34" charset="0"/>
              <a:buChar char="•"/>
            </a:pPr>
            <a:r>
              <a:rPr lang="el-GR" dirty="0"/>
              <a:t>Βρίσκεται κοντά στο κέντρο εμέτου και είναι ευαίσθητη σε τοξίνες, φάρμακα και ουσίες που κυκλοφορούν στο αίμα και στο εγκεφαλονωτιαίο υγρό.</a:t>
            </a:r>
          </a:p>
          <a:p>
            <a:pPr>
              <a:buFont typeface="Arial" panose="020B0604020202020204" pitchFamily="34" charset="0"/>
              <a:buChar char="•"/>
            </a:pPr>
            <a:r>
              <a:rPr lang="el-GR" dirty="0"/>
              <a:t>Διαθέτει υποδοχείς όπως D2 (</a:t>
            </a:r>
            <a:r>
              <a:rPr lang="el-GR" dirty="0" err="1"/>
              <a:t>ντοπαμίνης</a:t>
            </a:r>
            <a:r>
              <a:rPr lang="el-GR" dirty="0"/>
              <a:t>), 5-HT3 (</a:t>
            </a:r>
            <a:r>
              <a:rPr lang="el-GR" dirty="0" err="1"/>
              <a:t>σεροτονίνης</a:t>
            </a:r>
            <a:r>
              <a:rPr lang="el-GR" dirty="0"/>
              <a:t>), και νευροκινίνης-1 (NK1), οι οποίοι ενεργοποιούνται από διάφορες ουσίες.</a:t>
            </a:r>
          </a:p>
          <a:p>
            <a:r>
              <a:rPr lang="el-GR" b="1" dirty="0"/>
              <a:t>Ερεθίσματα από το Γαστρεντερικό Σύστημα:</a:t>
            </a:r>
            <a:endParaRPr lang="el-GR" dirty="0"/>
          </a:p>
          <a:p>
            <a:pPr>
              <a:buFont typeface="Arial" panose="020B0604020202020204" pitchFamily="34" charset="0"/>
              <a:buChar char="•"/>
            </a:pPr>
            <a:r>
              <a:rPr lang="el-GR" dirty="0"/>
              <a:t>Διαταραχές, φλεγμονή ή διέγερση του γαστρεντερικού σωλήνα (όπως από υπερπληθυσμό τροφής ή τοξίνες) αποστέλλουν σήματα στο κέντρο εμέτου μέσω του </a:t>
            </a:r>
            <a:r>
              <a:rPr lang="el-GR" dirty="0" err="1"/>
              <a:t>πνευμονογαστρικού</a:t>
            </a:r>
            <a:r>
              <a:rPr lang="el-GR" dirty="0"/>
              <a:t> νεύρου (</a:t>
            </a:r>
            <a:r>
              <a:rPr lang="el-GR" dirty="0" err="1"/>
              <a:t>vagus</a:t>
            </a:r>
            <a:r>
              <a:rPr lang="el-GR" dirty="0"/>
              <a:t> </a:t>
            </a:r>
            <a:r>
              <a:rPr lang="el-GR" dirty="0" err="1"/>
              <a:t>nerve</a:t>
            </a:r>
            <a:r>
              <a:rPr lang="el-GR" dirty="0"/>
              <a:t>).</a:t>
            </a:r>
          </a:p>
          <a:p>
            <a:pPr marL="0" indent="0">
              <a:buNone/>
            </a:pPr>
            <a:endParaRPr lang="el-GR" dirty="0"/>
          </a:p>
        </p:txBody>
      </p:sp>
    </p:spTree>
    <p:extLst>
      <p:ext uri="{BB962C8B-B14F-4D97-AF65-F5344CB8AC3E}">
        <p14:creationId xmlns:p14="http://schemas.microsoft.com/office/powerpoint/2010/main" val="3870802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31745FA-AE2A-A06A-B435-D91DD4C50BC3}"/>
              </a:ext>
            </a:extLst>
          </p:cNvPr>
          <p:cNvSpPr>
            <a:spLocks noGrp="1"/>
          </p:cNvSpPr>
          <p:nvPr>
            <p:ph idx="1"/>
          </p:nvPr>
        </p:nvSpPr>
        <p:spPr>
          <a:xfrm>
            <a:off x="1219200" y="174171"/>
            <a:ext cx="10559142" cy="4114801"/>
          </a:xfrm>
        </p:spPr>
        <p:style>
          <a:lnRef idx="2">
            <a:schemeClr val="accent2"/>
          </a:lnRef>
          <a:fillRef idx="1">
            <a:schemeClr val="lt1"/>
          </a:fillRef>
          <a:effectRef idx="0">
            <a:schemeClr val="accent2"/>
          </a:effectRef>
          <a:fontRef idx="minor">
            <a:schemeClr val="dk1"/>
          </a:fontRef>
        </p:style>
        <p:txBody>
          <a:bodyPr/>
          <a:lstStyle/>
          <a:p>
            <a:r>
              <a:rPr lang="el-GR" b="1" dirty="0" err="1"/>
              <a:t>Αιθουσαία</a:t>
            </a:r>
            <a:r>
              <a:rPr lang="el-GR" b="1" dirty="0"/>
              <a:t> Σύστημα (</a:t>
            </a:r>
            <a:r>
              <a:rPr lang="el-GR" b="1" dirty="0" err="1"/>
              <a:t>Inner</a:t>
            </a:r>
            <a:r>
              <a:rPr lang="el-GR" b="1" dirty="0"/>
              <a:t> </a:t>
            </a:r>
            <a:r>
              <a:rPr lang="el-GR" b="1" dirty="0" err="1"/>
              <a:t>Ear</a:t>
            </a:r>
            <a:r>
              <a:rPr lang="el-GR" b="1" dirty="0"/>
              <a:t>):</a:t>
            </a:r>
            <a:endParaRPr lang="el-GR" dirty="0"/>
          </a:p>
          <a:p>
            <a:pPr>
              <a:buFont typeface="Arial" panose="020B0604020202020204" pitchFamily="34" charset="0"/>
              <a:buChar char="•"/>
            </a:pPr>
            <a:r>
              <a:rPr lang="el-GR" dirty="0"/>
              <a:t>Παίζει ρόλο στον έλεγχο της ισορροπίας και μπορεί να προκαλέσει ναυτία και έμετο σε περίπτωση ερεθισμού (όπως στη ναυτία κίνησης).</a:t>
            </a:r>
          </a:p>
          <a:p>
            <a:pPr>
              <a:buFont typeface="Arial" panose="020B0604020202020204" pitchFamily="34" charset="0"/>
              <a:buChar char="•"/>
            </a:pPr>
            <a:r>
              <a:rPr lang="el-GR" dirty="0"/>
              <a:t>Το </a:t>
            </a:r>
            <a:r>
              <a:rPr lang="el-GR" dirty="0" err="1"/>
              <a:t>αιθουσαίο</a:t>
            </a:r>
            <a:r>
              <a:rPr lang="el-GR" dirty="0"/>
              <a:t> σύστημα σχετίζεται κυρίως με υποδοχείς ισταμίνης (Η1) και ακετυλοχολίνης (Μ1).</a:t>
            </a:r>
          </a:p>
          <a:p>
            <a:r>
              <a:rPr lang="el-GR" b="1" dirty="0"/>
              <a:t>Ψυχογενείς Παράγοντες:</a:t>
            </a:r>
            <a:endParaRPr lang="el-GR" dirty="0"/>
          </a:p>
          <a:p>
            <a:pPr>
              <a:buFont typeface="Arial" panose="020B0604020202020204" pitchFamily="34" charset="0"/>
              <a:buChar char="•"/>
            </a:pPr>
            <a:r>
              <a:rPr lang="el-GR" dirty="0"/>
              <a:t>Η οσμή, η όψη και η σκέψη συγκεκριμένων ερεθισμάτων μπορούν να προκαλέσουν ναυτία και έμετο μέσω του φλοιού του εγκεφάλου και του </a:t>
            </a:r>
            <a:r>
              <a:rPr lang="el-GR" dirty="0" err="1"/>
              <a:t>λιμβικού</a:t>
            </a:r>
            <a:r>
              <a:rPr lang="el-GR" dirty="0"/>
              <a:t> συστήματος.</a:t>
            </a:r>
          </a:p>
          <a:p>
            <a:r>
              <a:rPr lang="el-GR" b="1" dirty="0"/>
              <a:t>Ορμονική Επίδραση:</a:t>
            </a:r>
            <a:endParaRPr lang="el-GR" dirty="0"/>
          </a:p>
          <a:p>
            <a:pPr>
              <a:buFont typeface="Arial" panose="020B0604020202020204" pitchFamily="34" charset="0"/>
              <a:buChar char="•"/>
            </a:pPr>
            <a:r>
              <a:rPr lang="el-GR" dirty="0"/>
              <a:t>Ορισμένες ορμόνες, όπως η </a:t>
            </a:r>
            <a:r>
              <a:rPr lang="el-GR" dirty="0" err="1"/>
              <a:t>χοριακή</a:t>
            </a:r>
            <a:r>
              <a:rPr lang="el-GR" dirty="0"/>
              <a:t> </a:t>
            </a:r>
            <a:r>
              <a:rPr lang="el-GR" dirty="0" err="1"/>
              <a:t>γοναδοτροπίνη</a:t>
            </a:r>
            <a:r>
              <a:rPr lang="el-GR" dirty="0"/>
              <a:t> κατά την εγκυμοσύνη, μπορεί να διεγείρουν το κέντρο εμέτου, προκαλώντας ναυτία και έμετο.</a:t>
            </a:r>
          </a:p>
          <a:p>
            <a:endParaRPr lang="el-GR" dirty="0"/>
          </a:p>
        </p:txBody>
      </p:sp>
      <p:sp>
        <p:nvSpPr>
          <p:cNvPr id="4" name="Θέση περιεχομένου 2">
            <a:extLst>
              <a:ext uri="{FF2B5EF4-FFF2-40B4-BE49-F238E27FC236}">
                <a16:creationId xmlns:a16="http://schemas.microsoft.com/office/drawing/2014/main" id="{97674FC6-0593-9D8E-8FD4-A45952B9CBAF}"/>
              </a:ext>
            </a:extLst>
          </p:cNvPr>
          <p:cNvSpPr txBox="1">
            <a:spLocks/>
          </p:cNvSpPr>
          <p:nvPr/>
        </p:nvSpPr>
        <p:spPr>
          <a:xfrm>
            <a:off x="2525487" y="4147457"/>
            <a:ext cx="8186056" cy="2373085"/>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dk1"/>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dk1"/>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dk1"/>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dk1"/>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dk1"/>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dk1"/>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dk1"/>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dk1"/>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dk1"/>
                </a:solidFill>
                <a:latin typeface="+mn-lt"/>
                <a:ea typeface="+mn-ea"/>
                <a:cs typeface="+mn-cs"/>
              </a:defRPr>
            </a:lvl9pPr>
          </a:lstStyle>
          <a:p>
            <a:r>
              <a:rPr lang="el-GR" sz="2400" b="1" u="sng"/>
              <a:t>Φάρμακα για την αντιμετώπιση της ναυτίας και του έμετου</a:t>
            </a:r>
          </a:p>
          <a:p>
            <a:pPr lvl="1">
              <a:buFont typeface="Arial" panose="020B0604020202020204" pitchFamily="34" charset="0"/>
              <a:buChar char="•"/>
            </a:pPr>
            <a:r>
              <a:rPr lang="el-GR" sz="2400"/>
              <a:t>Ανταγωνιστές 5-ΗΤ3 υποδοχέων</a:t>
            </a:r>
          </a:p>
          <a:p>
            <a:pPr lvl="1">
              <a:buFont typeface="Arial" panose="020B0604020202020204" pitchFamily="34" charset="0"/>
              <a:buChar char="•"/>
            </a:pPr>
            <a:r>
              <a:rPr lang="el-GR" sz="2400"/>
              <a:t>Ανταγωνιστές ντοπαμίνης</a:t>
            </a:r>
          </a:p>
          <a:p>
            <a:pPr lvl="1">
              <a:buFont typeface="Arial" panose="020B0604020202020204" pitchFamily="34" charset="0"/>
              <a:buChar char="•"/>
            </a:pPr>
            <a:r>
              <a:rPr lang="el-GR" sz="2400"/>
              <a:t>Αντιψυχωσικά</a:t>
            </a:r>
          </a:p>
          <a:p>
            <a:pPr lvl="1">
              <a:buFont typeface="Arial" panose="020B0604020202020204" pitchFamily="34" charset="0"/>
              <a:buChar char="•"/>
            </a:pPr>
            <a:r>
              <a:rPr lang="el-GR" sz="2400"/>
              <a:t>Αντιισταμινικά</a:t>
            </a:r>
            <a:endParaRPr lang="el-GR" sz="2400" dirty="0"/>
          </a:p>
        </p:txBody>
      </p:sp>
    </p:spTree>
    <p:extLst>
      <p:ext uri="{BB962C8B-B14F-4D97-AF65-F5344CB8AC3E}">
        <p14:creationId xmlns:p14="http://schemas.microsoft.com/office/powerpoint/2010/main" val="3678416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a:extLst>
              <a:ext uri="{FF2B5EF4-FFF2-40B4-BE49-F238E27FC236}">
                <a16:creationId xmlns:a16="http://schemas.microsoft.com/office/drawing/2014/main" id="{2106039C-F8B4-FF7F-D641-ABEF109C6B87}"/>
              </a:ext>
            </a:extLst>
          </p:cNvPr>
          <p:cNvSpPr>
            <a:spLocks noGrp="1"/>
          </p:cNvSpPr>
          <p:nvPr>
            <p:ph idx="1"/>
          </p:nvPr>
        </p:nvSpPr>
        <p:spPr>
          <a:xfrm>
            <a:off x="979715" y="348343"/>
            <a:ext cx="10798628" cy="6161314"/>
          </a:xfrm>
        </p:spPr>
        <p:txBody>
          <a:bodyPr>
            <a:normAutofit/>
          </a:bodyPr>
          <a:lstStyle/>
          <a:p>
            <a:r>
              <a:rPr lang="el-GR" sz="2800" b="1" u="sng" dirty="0">
                <a:highlight>
                  <a:srgbClr val="FFFF00"/>
                </a:highlight>
              </a:rPr>
              <a:t>Δυσκοιλιότητα </a:t>
            </a:r>
            <a:r>
              <a:rPr lang="en-US" sz="2800" b="1" u="sng" dirty="0"/>
              <a:t>: </a:t>
            </a:r>
            <a:r>
              <a:rPr lang="el-GR" sz="2400" dirty="0"/>
              <a:t>Υποκείμενο αίσθημα ατελούς εντερικής κένωσης, τόσο όσον αφορά τη συχνότητα των κενώσεων όσο και την ποσότητα αυτών.</a:t>
            </a:r>
          </a:p>
          <a:p>
            <a:endParaRPr lang="el-GR" sz="2400" dirty="0"/>
          </a:p>
          <a:p>
            <a:pPr marL="0" indent="0">
              <a:buNone/>
            </a:pPr>
            <a:endParaRPr lang="el-GR" sz="2400" dirty="0"/>
          </a:p>
          <a:p>
            <a:pPr marL="0" indent="0">
              <a:buNone/>
            </a:pPr>
            <a:endParaRPr lang="el-GR" sz="2400" dirty="0"/>
          </a:p>
          <a:p>
            <a:r>
              <a:rPr lang="el-GR" sz="2800" b="1" u="sng" dirty="0">
                <a:highlight>
                  <a:srgbClr val="00FF00"/>
                </a:highlight>
              </a:rPr>
              <a:t>Καθαρτικά</a:t>
            </a:r>
            <a:r>
              <a:rPr lang="en-US" sz="2800" b="1" u="sng" dirty="0">
                <a:highlight>
                  <a:srgbClr val="00FF00"/>
                </a:highlight>
              </a:rPr>
              <a:t>: </a:t>
            </a:r>
          </a:p>
          <a:p>
            <a:pPr lvl="1">
              <a:buFont typeface="Arial" panose="020B0604020202020204" pitchFamily="34" charset="0"/>
              <a:buChar char="•"/>
            </a:pPr>
            <a:r>
              <a:rPr lang="el-GR" sz="2400" i="0" dirty="0"/>
              <a:t>Φάρμακα που αυξάνουν τον όγκο του εντερικού περιεχομένου.</a:t>
            </a:r>
          </a:p>
          <a:p>
            <a:pPr lvl="1">
              <a:buFont typeface="Arial" panose="020B0604020202020204" pitchFamily="34" charset="0"/>
              <a:buChar char="•"/>
            </a:pPr>
            <a:r>
              <a:rPr lang="el-GR" sz="2400" i="0" dirty="0"/>
              <a:t>Ωσμωτικά καθαρτικά (περιέχουν άλατα μαγνησίου ή νατρίου δεσμεύουν το νερό και φτάνουν στο έντερο).</a:t>
            </a:r>
          </a:p>
          <a:p>
            <a:pPr lvl="1">
              <a:buFont typeface="Arial" panose="020B0604020202020204" pitchFamily="34" charset="0"/>
              <a:buChar char="•"/>
            </a:pPr>
            <a:r>
              <a:rPr lang="el-GR" sz="2400" i="0" dirty="0"/>
              <a:t>Καθαρκτικά που ρευστοποιούν το εντερικό περιεχόμενο (υγρή παραφίνη)</a:t>
            </a:r>
          </a:p>
          <a:p>
            <a:pPr lvl="1">
              <a:buFont typeface="Arial" panose="020B0604020202020204" pitchFamily="34" charset="0"/>
              <a:buChar char="•"/>
            </a:pPr>
            <a:r>
              <a:rPr lang="el-GR" sz="2400" i="0" dirty="0"/>
              <a:t>Διεγερτικά καθαρκτικά </a:t>
            </a:r>
          </a:p>
          <a:p>
            <a:pPr lvl="1">
              <a:buFont typeface="Arial" panose="020B0604020202020204" pitchFamily="34" charset="0"/>
              <a:buChar char="•"/>
            </a:pPr>
            <a:endParaRPr lang="el-GR" sz="3200" b="1" u="sng" dirty="0"/>
          </a:p>
        </p:txBody>
      </p:sp>
    </p:spTree>
    <p:extLst>
      <p:ext uri="{BB962C8B-B14F-4D97-AF65-F5344CB8AC3E}">
        <p14:creationId xmlns:p14="http://schemas.microsoft.com/office/powerpoint/2010/main" val="274817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F7E2107-DEC8-49DD-CD68-A65A9797F91B}"/>
              </a:ext>
            </a:extLst>
          </p:cNvPr>
          <p:cNvSpPr>
            <a:spLocks noGrp="1"/>
          </p:cNvSpPr>
          <p:nvPr>
            <p:ph idx="1"/>
          </p:nvPr>
        </p:nvSpPr>
        <p:spPr>
          <a:xfrm>
            <a:off x="1948542" y="1371599"/>
            <a:ext cx="9024257" cy="3026229"/>
          </a:xfrm>
        </p:spPr>
        <p:style>
          <a:lnRef idx="2">
            <a:schemeClr val="accent2"/>
          </a:lnRef>
          <a:fillRef idx="1">
            <a:schemeClr val="lt1"/>
          </a:fillRef>
          <a:effectRef idx="0">
            <a:schemeClr val="accent2"/>
          </a:effectRef>
          <a:fontRef idx="minor">
            <a:schemeClr val="dk1"/>
          </a:fontRef>
        </p:style>
        <p:txBody>
          <a:bodyPr>
            <a:normAutofit/>
          </a:bodyPr>
          <a:lstStyle/>
          <a:p>
            <a:r>
              <a:rPr lang="el-GR" sz="2400" b="1" u="sng" dirty="0"/>
              <a:t>ΦΑΡΜΑΚΑ ΓΙΑ ΤΗΝ ΘΕΡΑΠΕΙΑ ΔΙΑΡΡΟΙΑΣ ΚΑΙ ΔΥΣΚΟΙΛΙΟΤΗΤΑΣ</a:t>
            </a:r>
          </a:p>
          <a:p>
            <a:pPr lvl="1">
              <a:buFont typeface="Arial" panose="020B0604020202020204" pitchFamily="34" charset="0"/>
              <a:buChar char="•"/>
            </a:pPr>
            <a:r>
              <a:rPr lang="el-GR" sz="2400" i="0" dirty="0" err="1"/>
              <a:t>Αντιδιαρροϊκά</a:t>
            </a:r>
            <a:endParaRPr lang="el-GR" sz="2400" i="0" dirty="0"/>
          </a:p>
          <a:p>
            <a:pPr lvl="1">
              <a:buFont typeface="Arial" panose="020B0604020202020204" pitchFamily="34" charset="0"/>
              <a:buChar char="•"/>
            </a:pPr>
            <a:r>
              <a:rPr lang="el-GR" sz="2400" i="0" dirty="0"/>
              <a:t>Καθαρτικά που αυξάνουν το εντερικό περιεχόμενο</a:t>
            </a:r>
          </a:p>
          <a:p>
            <a:pPr lvl="1">
              <a:buFont typeface="Arial" panose="020B0604020202020204" pitchFamily="34" charset="0"/>
              <a:buChar char="•"/>
            </a:pPr>
            <a:r>
              <a:rPr lang="el-GR" sz="2400" i="0" dirty="0" err="1"/>
              <a:t>Οσμωτικά</a:t>
            </a:r>
            <a:r>
              <a:rPr lang="el-GR" sz="2400" i="0" dirty="0"/>
              <a:t> καθαρκτικά</a:t>
            </a:r>
          </a:p>
          <a:p>
            <a:pPr lvl="1">
              <a:buFont typeface="Arial" panose="020B0604020202020204" pitchFamily="34" charset="0"/>
              <a:buChar char="•"/>
            </a:pPr>
            <a:r>
              <a:rPr lang="el-GR" sz="2400" i="0" dirty="0"/>
              <a:t>Μαλακτικά</a:t>
            </a:r>
          </a:p>
          <a:p>
            <a:pPr lvl="1">
              <a:buFont typeface="Arial" panose="020B0604020202020204" pitchFamily="34" charset="0"/>
              <a:buChar char="•"/>
            </a:pPr>
            <a:r>
              <a:rPr lang="el-GR" sz="2400" i="0" dirty="0"/>
              <a:t>Διεγερτικά καθαρκτικά</a:t>
            </a:r>
          </a:p>
        </p:txBody>
      </p:sp>
    </p:spTree>
    <p:extLst>
      <p:ext uri="{BB962C8B-B14F-4D97-AF65-F5344CB8AC3E}">
        <p14:creationId xmlns:p14="http://schemas.microsoft.com/office/powerpoint/2010/main" val="3680238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6C772EC-A0AF-54E3-4771-1F405E15D25E}"/>
              </a:ext>
            </a:extLst>
          </p:cNvPr>
          <p:cNvSpPr>
            <a:spLocks noGrp="1"/>
          </p:cNvSpPr>
          <p:nvPr>
            <p:ph idx="1"/>
          </p:nvPr>
        </p:nvSpPr>
        <p:spPr>
          <a:xfrm>
            <a:off x="1393371" y="489856"/>
            <a:ext cx="9601200" cy="2100943"/>
          </a:xfrm>
        </p:spPr>
        <p:style>
          <a:lnRef idx="2">
            <a:schemeClr val="accent4"/>
          </a:lnRef>
          <a:fillRef idx="1">
            <a:schemeClr val="lt1"/>
          </a:fillRef>
          <a:effectRef idx="0">
            <a:schemeClr val="accent4"/>
          </a:effectRef>
          <a:fontRef idx="minor">
            <a:schemeClr val="dk1"/>
          </a:fontRef>
        </p:style>
        <p:txBody>
          <a:bodyPr>
            <a:normAutofit/>
          </a:bodyPr>
          <a:lstStyle/>
          <a:p>
            <a:r>
              <a:rPr lang="el-GR" sz="2800" b="1" u="sng" dirty="0"/>
              <a:t>ΑΙΜΟΡΡΟΪΔΕΣ</a:t>
            </a:r>
          </a:p>
          <a:p>
            <a:pPr marL="0" indent="0">
              <a:buNone/>
            </a:pPr>
            <a:r>
              <a:rPr lang="el-GR" sz="2400" dirty="0"/>
              <a:t>Οι αιμορροΐδες είναι διογκωμένες φλέβες στο κάτω μέρος του ορθού και του πρωκτού, οι οποίες μπορεί να προκαλούν πόνο, φαγούρα και αιμορραγία. Είναι πολύ συνηθισμένο πρόβλημα και εμφανίζεται σε πολλές ηλικίες.</a:t>
            </a:r>
            <a:endParaRPr lang="el-GR" sz="2800" b="1" u="sng" dirty="0"/>
          </a:p>
        </p:txBody>
      </p:sp>
      <p:sp>
        <p:nvSpPr>
          <p:cNvPr id="4" name="TextBox 3">
            <a:extLst>
              <a:ext uri="{FF2B5EF4-FFF2-40B4-BE49-F238E27FC236}">
                <a16:creationId xmlns:a16="http://schemas.microsoft.com/office/drawing/2014/main" id="{1EABEE08-446F-A363-DB12-32E067F572AB}"/>
              </a:ext>
            </a:extLst>
          </p:cNvPr>
          <p:cNvSpPr txBox="1"/>
          <p:nvPr/>
        </p:nvSpPr>
        <p:spPr>
          <a:xfrm>
            <a:off x="3156857" y="3211287"/>
            <a:ext cx="6618514" cy="1477328"/>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l-GR" b="1" u="sng" dirty="0"/>
              <a:t>ΦΑΡΜΑΚΑ ΓΙΑ ΤΗΝ ΚΑΤΑΠΟΛΕΜΗΣΗ ΤΩΝ ΑΙΜΟΡΡΟΪΔΩΝ</a:t>
            </a:r>
            <a:r>
              <a:rPr lang="en-US" b="1" u="sng" dirty="0"/>
              <a:t>:</a:t>
            </a:r>
          </a:p>
          <a:p>
            <a:pPr marL="742950" lvl="1" indent="-285750">
              <a:buFont typeface="Arial" panose="020B0604020202020204" pitchFamily="34" charset="0"/>
              <a:buChar char="•"/>
            </a:pPr>
            <a:r>
              <a:rPr lang="el-GR" dirty="0"/>
              <a:t>Τοπικά καταπραϋντικά</a:t>
            </a:r>
          </a:p>
          <a:p>
            <a:pPr marL="742950" lvl="1" indent="-285750">
              <a:buFont typeface="Arial" panose="020B0604020202020204" pitchFamily="34" charset="0"/>
              <a:buChar char="•"/>
            </a:pPr>
            <a:r>
              <a:rPr lang="el-GR" dirty="0"/>
              <a:t>Τοπικά </a:t>
            </a:r>
            <a:r>
              <a:rPr lang="el-GR" dirty="0" err="1"/>
              <a:t>κορτκοστεροειδή</a:t>
            </a:r>
            <a:endParaRPr lang="el-GR" dirty="0"/>
          </a:p>
          <a:p>
            <a:pPr marL="742950" lvl="1" indent="-285750">
              <a:buFont typeface="Arial" panose="020B0604020202020204" pitchFamily="34" charset="0"/>
              <a:buChar char="•"/>
            </a:pPr>
            <a:r>
              <a:rPr lang="el-GR" dirty="0"/>
              <a:t>Τοπικά </a:t>
            </a:r>
            <a:r>
              <a:rPr lang="el-GR" dirty="0" err="1"/>
              <a:t>σκληριντικά</a:t>
            </a:r>
            <a:endParaRPr lang="en-US" dirty="0"/>
          </a:p>
          <a:p>
            <a:endParaRPr lang="el-GR" dirty="0"/>
          </a:p>
        </p:txBody>
      </p:sp>
    </p:spTree>
    <p:extLst>
      <p:ext uri="{BB962C8B-B14F-4D97-AF65-F5344CB8AC3E}">
        <p14:creationId xmlns:p14="http://schemas.microsoft.com/office/powerpoint/2010/main" val="2859446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1BAE94-ECD5-58EF-6A0E-4597BB758E9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7B1FE14-3A06-9A18-6F51-F4FD6FA7E444}"/>
              </a:ext>
            </a:extLst>
          </p:cNvPr>
          <p:cNvSpPr>
            <a:spLocks noGrp="1"/>
          </p:cNvSpPr>
          <p:nvPr>
            <p:ph idx="1"/>
          </p:nvPr>
        </p:nvSpPr>
        <p:spPr/>
        <p:txBody>
          <a:bodyPr/>
          <a:lstStyle/>
          <a:p>
            <a:r>
              <a:rPr lang="el-GR" dirty="0"/>
              <a:t>Η πεπτική οδός αποτελείται από τον πεπτικό (μυϊκό) σωλήνα και τους αδένες που παράγουν τα υγρά της πέψης. </a:t>
            </a:r>
            <a:endParaRPr lang="en-US" dirty="0"/>
          </a:p>
          <a:p>
            <a:r>
              <a:rPr lang="el-GR" dirty="0"/>
              <a:t>Η λειτουργία του πεπτικού περιλαμβάνει: </a:t>
            </a:r>
            <a:endParaRPr lang="en-US" dirty="0"/>
          </a:p>
          <a:p>
            <a:r>
              <a:rPr lang="el-GR" dirty="0"/>
              <a:t>1. Τη λήψη τροφής. 2. Τη διάσπαση της τροφής. 3. Την απομάκρυνση των άπεπτων προϊόντων. 4. Τη ρύθμιση των ορμονικών εκκρίσεων στις διάφορες ανατομικές μονάδες του πεπτικού, ώστε να ελέγχεται η πέψη και η απέκκριση. Το επιθήλιο του στομάχου εκκρίνει βλέννα, πεπτικά ένζυμα και υδροχλωρικό οξύ (</a:t>
            </a:r>
            <a:r>
              <a:rPr lang="el-GR" dirty="0" err="1"/>
              <a:t>HCl</a:t>
            </a:r>
            <a:r>
              <a:rPr lang="el-GR" dirty="0"/>
              <a:t>). </a:t>
            </a:r>
            <a:r>
              <a:rPr lang="el-GR" dirty="0" err="1"/>
              <a:t>To</a:t>
            </a:r>
            <a:r>
              <a:rPr lang="el-GR" dirty="0"/>
              <a:t> </a:t>
            </a:r>
            <a:r>
              <a:rPr lang="el-GR" dirty="0" err="1"/>
              <a:t>HCl</a:t>
            </a:r>
            <a:r>
              <a:rPr lang="el-GR" dirty="0"/>
              <a:t> και τα ένζυμα μετατρέπουν την τροφή σε χυλό για την εξέλιξη της πεπτικής λειτουργίας, ενώ η </a:t>
            </a:r>
            <a:r>
              <a:rPr lang="el-GR" dirty="0" err="1"/>
              <a:t>βλέννη</a:t>
            </a:r>
            <a:r>
              <a:rPr lang="el-GR" dirty="0"/>
              <a:t> προστατεύει το βλεννογόνο από τη διαβρωτική επίδραση του οξέος, των τροφών και των ενζύμων</a:t>
            </a:r>
          </a:p>
        </p:txBody>
      </p:sp>
    </p:spTree>
    <p:extLst>
      <p:ext uri="{BB962C8B-B14F-4D97-AF65-F5344CB8AC3E}">
        <p14:creationId xmlns:p14="http://schemas.microsoft.com/office/powerpoint/2010/main" val="1410423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DC92A9F-BBCB-72D2-538A-D0055820E270}"/>
              </a:ext>
            </a:extLst>
          </p:cNvPr>
          <p:cNvSpPr>
            <a:spLocks noGrp="1"/>
          </p:cNvSpPr>
          <p:nvPr>
            <p:ph idx="1"/>
          </p:nvPr>
        </p:nvSpPr>
        <p:spPr>
          <a:xfrm>
            <a:off x="1489751" y="1315091"/>
            <a:ext cx="10253611" cy="5322013"/>
          </a:xfrm>
        </p:spPr>
        <p:style>
          <a:lnRef idx="2">
            <a:schemeClr val="accent6"/>
          </a:lnRef>
          <a:fillRef idx="1">
            <a:schemeClr val="lt1"/>
          </a:fillRef>
          <a:effectRef idx="0">
            <a:schemeClr val="accent6"/>
          </a:effectRef>
          <a:fontRef idx="minor">
            <a:schemeClr val="dk1"/>
          </a:fontRef>
        </p:style>
        <p:txBody>
          <a:bodyPr>
            <a:normAutofit lnSpcReduction="10000"/>
          </a:bodyPr>
          <a:lstStyle/>
          <a:p>
            <a:pPr>
              <a:buFont typeface="Arial" panose="020B0604020202020204" pitchFamily="34" charset="0"/>
              <a:buChar char="•"/>
            </a:pPr>
            <a:r>
              <a:rPr lang="el-GR" b="1" dirty="0"/>
              <a:t>Ανισορροπία στο πεπτικό σύστημα</a:t>
            </a:r>
            <a:r>
              <a:rPr lang="el-GR" dirty="0"/>
              <a:t>: Δημιουργείται όταν υπάρχει διαταραχή μεταξύ των προστατευτικών παραγόντων (βλεννώδης μεμβράνη, διττανθρακικά) και των επιθετικών παραγόντων (γαστρικό οξύ, πεψίνη).</a:t>
            </a:r>
          </a:p>
          <a:p>
            <a:pPr>
              <a:buFont typeface="Arial" panose="020B0604020202020204" pitchFamily="34" charset="0"/>
              <a:buChar char="•"/>
            </a:pPr>
            <a:r>
              <a:rPr lang="el-GR" b="1" dirty="0"/>
              <a:t>Λοίμωξη από το ελικοβακτηρίδιο του πυλωρού (H. pylori)</a:t>
            </a:r>
            <a:r>
              <a:rPr lang="el-GR" dirty="0"/>
              <a:t>: Το </a:t>
            </a:r>
            <a:r>
              <a:rPr lang="en-US" b="1" dirty="0"/>
              <a:t>Gram-</a:t>
            </a:r>
            <a:r>
              <a:rPr lang="el-GR" b="1" dirty="0"/>
              <a:t>αρνητικό</a:t>
            </a:r>
            <a:r>
              <a:rPr lang="el-GR" dirty="0"/>
              <a:t> βακτήριο ερεθίζει και φλεγμονεί το γαστρικό βλεννογόνο, μειώνοντας την προστασία του στομάχου και του δωδεκαδάκτυλου από το οξύ.</a:t>
            </a:r>
          </a:p>
          <a:p>
            <a:pPr>
              <a:buFont typeface="Arial" panose="020B0604020202020204" pitchFamily="34" charset="0"/>
              <a:buChar char="•"/>
            </a:pPr>
            <a:r>
              <a:rPr lang="el-GR" b="1" dirty="0"/>
              <a:t>Υπερέκκριση γαστρικού οξέος</a:t>
            </a:r>
            <a:r>
              <a:rPr lang="el-GR" dirty="0"/>
              <a:t>: Συχνά προκαλείται από στρες, διατροφικούς παράγοντες ή χρήση ουσιών που ερεθίζουν τον βλεννογόνο, όπως ο καφές, το αλκοόλ, και τα καυτερά φαγητά.</a:t>
            </a:r>
          </a:p>
          <a:p>
            <a:pPr>
              <a:buFont typeface="Arial" panose="020B0604020202020204" pitchFamily="34" charset="0"/>
              <a:buChar char="•"/>
            </a:pPr>
            <a:r>
              <a:rPr lang="el-GR" b="1" dirty="0"/>
              <a:t>Χρήση μη στεροειδών αντιφλεγμονωδών φαρμάκων (ΜΣΑΦ)</a:t>
            </a:r>
            <a:r>
              <a:rPr lang="el-GR" dirty="0"/>
              <a:t>: Τα ΜΣΑΦ (π.χ. ασπιρίνη, ιβουπροφαίνη) μειώνουν την παραγωγή προστατευτικών ουσιών (προσταγλανδίνες), αυξάνοντας τον κίνδυνο ελκών.</a:t>
            </a:r>
          </a:p>
          <a:p>
            <a:pPr>
              <a:buFont typeface="Arial" panose="020B0604020202020204" pitchFamily="34" charset="0"/>
              <a:buChar char="•"/>
            </a:pPr>
            <a:r>
              <a:rPr lang="el-GR" b="1" dirty="0"/>
              <a:t>Μείωση της παροχής αίματος</a:t>
            </a:r>
            <a:r>
              <a:rPr lang="el-GR" dirty="0"/>
              <a:t>: Παράγοντες όπως το κάπνισμα και το στρες περιορίζουν τη ροή αίματος στον βλεννογόνο, μειώνοντας την ικανότητά του να επουλώνεται.</a:t>
            </a:r>
          </a:p>
          <a:p>
            <a:r>
              <a:rPr lang="el-GR" dirty="0">
                <a:highlight>
                  <a:srgbClr val="00FFFF"/>
                </a:highlight>
              </a:rPr>
              <a:t>Το αποτέλεσμα της παραπάνω παθοφυσιολογίας είναι η εμφάνιση έλκους στο τοίχωμα του στομάχου ή του δωδεκαδάκτυλου, με κύρια συμπτώματα τον πόνο, τη δυσπεψία και τις καούρες.</a:t>
            </a:r>
          </a:p>
          <a:p>
            <a:endParaRPr lang="el-GR" dirty="0"/>
          </a:p>
        </p:txBody>
      </p:sp>
      <p:sp>
        <p:nvSpPr>
          <p:cNvPr id="4" name="TextBox 3">
            <a:extLst>
              <a:ext uri="{FF2B5EF4-FFF2-40B4-BE49-F238E27FC236}">
                <a16:creationId xmlns:a16="http://schemas.microsoft.com/office/drawing/2014/main" id="{55ED7108-53FD-5668-14EF-859959128F15}"/>
              </a:ext>
            </a:extLst>
          </p:cNvPr>
          <p:cNvSpPr txBox="1"/>
          <p:nvPr/>
        </p:nvSpPr>
        <p:spPr>
          <a:xfrm>
            <a:off x="2270589" y="359596"/>
            <a:ext cx="8907694" cy="646331"/>
          </a:xfrm>
          <a:prstGeom prst="rect">
            <a:avLst/>
          </a:prstGeom>
          <a:noFill/>
        </p:spPr>
        <p:txBody>
          <a:bodyPr wrap="square" rtlCol="0">
            <a:spAutoFit/>
          </a:bodyPr>
          <a:lstStyle/>
          <a:p>
            <a:pPr algn="ctr"/>
            <a:r>
              <a:rPr lang="el-GR" sz="3600" b="1" dirty="0"/>
              <a:t>ΠΑΘΟΦΥΣΙΟΛΟΓΙΑ</a:t>
            </a:r>
            <a:r>
              <a:rPr lang="el-GR" sz="2800" b="1" dirty="0"/>
              <a:t> </a:t>
            </a:r>
            <a:r>
              <a:rPr lang="el-GR" sz="3600" b="1" dirty="0"/>
              <a:t>ΠΕΠΤΙΚΟΥ ΕΛΚΟΥΣ</a:t>
            </a:r>
            <a:endParaRPr lang="el-GR" sz="2800" b="1" dirty="0"/>
          </a:p>
        </p:txBody>
      </p:sp>
    </p:spTree>
    <p:extLst>
      <p:ext uri="{BB962C8B-B14F-4D97-AF65-F5344CB8AC3E}">
        <p14:creationId xmlns:p14="http://schemas.microsoft.com/office/powerpoint/2010/main" val="188971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 name="Rectangle 11">
            <a:extLst>
              <a:ext uri="{FF2B5EF4-FFF2-40B4-BE49-F238E27FC236}">
                <a16:creationId xmlns:a16="http://schemas.microsoft.com/office/drawing/2014/main" id="{1D868099-6145-4BC0-A5EA-74BEF1776B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AA1F079-83BD-EFC7-884E-69062D1D1D1C}"/>
              </a:ext>
            </a:extLst>
          </p:cNvPr>
          <p:cNvSpPr>
            <a:spLocks noGrp="1"/>
          </p:cNvSpPr>
          <p:nvPr>
            <p:ph type="title"/>
          </p:nvPr>
        </p:nvSpPr>
        <p:spPr>
          <a:xfrm>
            <a:off x="8471424" y="1110882"/>
            <a:ext cx="3053039" cy="1060817"/>
          </a:xfrm>
        </p:spPr>
        <p:txBody>
          <a:bodyPr anchor="b">
            <a:normAutofit/>
          </a:bodyPr>
          <a:lstStyle/>
          <a:p>
            <a:endParaRPr lang="el-GR" sz="2800"/>
          </a:p>
        </p:txBody>
      </p:sp>
      <p:pic>
        <p:nvPicPr>
          <p:cNvPr id="5" name="Θέση περιεχομένου 4" descr="Εικόνα που περιέχει επαγγελματική κάρτα, κείμενο&#10;&#10;Περιγραφή που δημιουργήθηκε αυτόματα">
            <a:extLst>
              <a:ext uri="{FF2B5EF4-FFF2-40B4-BE49-F238E27FC236}">
                <a16:creationId xmlns:a16="http://schemas.microsoft.com/office/drawing/2014/main" id="{4D7F4AD3-DD09-EE72-D105-6AAB4EA206E4}"/>
              </a:ext>
            </a:extLst>
          </p:cNvPr>
          <p:cNvPicPr>
            <a:picLocks noChangeAspect="1"/>
          </p:cNvPicPr>
          <p:nvPr/>
        </p:nvPicPr>
        <p:blipFill>
          <a:blip r:embed="rId2"/>
          <a:stretch>
            <a:fillRect/>
          </a:stretch>
        </p:blipFill>
        <p:spPr>
          <a:xfrm>
            <a:off x="634275" y="1298508"/>
            <a:ext cx="6900380" cy="4260984"/>
          </a:xfrm>
          <a:prstGeom prst="rect">
            <a:avLst/>
          </a:prstGeom>
        </p:spPr>
      </p:pic>
      <p:sp>
        <p:nvSpPr>
          <p:cNvPr id="9" name="Content Placeholder 8">
            <a:extLst>
              <a:ext uri="{FF2B5EF4-FFF2-40B4-BE49-F238E27FC236}">
                <a16:creationId xmlns:a16="http://schemas.microsoft.com/office/drawing/2014/main" id="{1B81F1AE-480A-6E51-52FA-850139E5327B}"/>
              </a:ext>
            </a:extLst>
          </p:cNvPr>
          <p:cNvSpPr>
            <a:spLocks noGrp="1"/>
          </p:cNvSpPr>
          <p:nvPr>
            <p:ph idx="1"/>
          </p:nvPr>
        </p:nvSpPr>
        <p:spPr>
          <a:xfrm>
            <a:off x="8471423" y="2286000"/>
            <a:ext cx="3053039" cy="3931920"/>
          </a:xfrm>
        </p:spPr>
        <p:txBody>
          <a:bodyPr>
            <a:normAutofit/>
          </a:bodyPr>
          <a:lstStyle/>
          <a:p>
            <a:r>
              <a:rPr lang="el-GR" sz="1400" b="0" i="0" dirty="0">
                <a:solidFill>
                  <a:schemeClr val="tx1"/>
                </a:solidFill>
                <a:effectLst/>
                <a:latin typeface="Ubuntu" panose="020B0504030602030204" pitchFamily="34" charset="0"/>
              </a:rPr>
              <a:t>Το </a:t>
            </a:r>
            <a:r>
              <a:rPr lang="el-GR" sz="1400" b="1" i="0" dirty="0">
                <a:solidFill>
                  <a:schemeClr val="tx1"/>
                </a:solidFill>
                <a:effectLst/>
                <a:latin typeface="Ubuntu" panose="020B0504030602030204" pitchFamily="34" charset="0"/>
              </a:rPr>
              <a:t>πεπτικό έλκος</a:t>
            </a:r>
            <a:r>
              <a:rPr lang="el-GR" sz="1400" b="0" i="0" dirty="0">
                <a:solidFill>
                  <a:schemeClr val="tx1"/>
                </a:solidFill>
                <a:effectLst/>
                <a:latin typeface="Ubuntu" panose="020B0504030602030204" pitchFamily="34" charset="0"/>
              </a:rPr>
              <a:t> αποτελεί νόσο που αφορά σε διάβρωση του βλεννογόνου του στομάχου ή του δωδεκαδακτύλου. Πρόκειται ουσιαστικά για μία πληγή στην εσωτερική επιφάνεια των οργάνων αυτών που οφείλεται σε διαταραχή της ισορροπίας μεταξύ της έκκρισης οξέος του στομάχου και των αμυντικών μηχανισμών του στομάχου στο οξύ.</a:t>
            </a:r>
            <a:endParaRPr lang="en-US" sz="1600" dirty="0">
              <a:solidFill>
                <a:schemeClr val="tx1"/>
              </a:solidFill>
            </a:endParaRPr>
          </a:p>
        </p:txBody>
      </p:sp>
      <p:sp>
        <p:nvSpPr>
          <p:cNvPr id="17" name="Freeform 6">
            <a:extLst>
              <a:ext uri="{FF2B5EF4-FFF2-40B4-BE49-F238E27FC236}">
                <a16:creationId xmlns:a16="http://schemas.microsoft.com/office/drawing/2014/main" id="{CC1026F7-DECB-49B4-A565-518BBA4454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7983434" y="640080"/>
            <a:ext cx="2296028" cy="3674981"/>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l-GR"/>
          </a:p>
        </p:txBody>
      </p:sp>
    </p:spTree>
    <p:extLst>
      <p:ext uri="{BB962C8B-B14F-4D97-AF65-F5344CB8AC3E}">
        <p14:creationId xmlns:p14="http://schemas.microsoft.com/office/powerpoint/2010/main" val="34937591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6F94DF-B7C4-F107-C0F3-38323C6E19C7}"/>
              </a:ext>
            </a:extLst>
          </p:cNvPr>
          <p:cNvSpPr>
            <a:spLocks noGrp="1"/>
          </p:cNvSpPr>
          <p:nvPr>
            <p:ph type="title"/>
          </p:nvPr>
        </p:nvSpPr>
        <p:spPr>
          <a:xfrm>
            <a:off x="1371600" y="377575"/>
            <a:ext cx="9601200" cy="1485900"/>
          </a:xfrm>
        </p:spPr>
        <p:txBody>
          <a:bodyPr/>
          <a:lstStyle/>
          <a:p>
            <a:pPr algn="ctr"/>
            <a:r>
              <a:rPr lang="el-GR" dirty="0"/>
              <a:t>ΦΑΡΜΑΚΕΥΤΙΚΗ ΘΕΡΑΠΕΙΑ</a:t>
            </a:r>
          </a:p>
        </p:txBody>
      </p:sp>
      <p:sp>
        <p:nvSpPr>
          <p:cNvPr id="3" name="Θέση περιεχομένου 2">
            <a:extLst>
              <a:ext uri="{FF2B5EF4-FFF2-40B4-BE49-F238E27FC236}">
                <a16:creationId xmlns:a16="http://schemas.microsoft.com/office/drawing/2014/main" id="{6801072F-CF82-8397-144F-E2EE2C80D40B}"/>
              </a:ext>
            </a:extLst>
          </p:cNvPr>
          <p:cNvSpPr>
            <a:spLocks noGrp="1"/>
          </p:cNvSpPr>
          <p:nvPr>
            <p:ph idx="1"/>
          </p:nvPr>
        </p:nvSpPr>
        <p:spPr>
          <a:xfrm>
            <a:off x="2904162" y="1863475"/>
            <a:ext cx="7020674" cy="3441843"/>
          </a:xfrm>
        </p:spPr>
        <p:style>
          <a:lnRef idx="2">
            <a:schemeClr val="accent6"/>
          </a:lnRef>
          <a:fillRef idx="1">
            <a:schemeClr val="lt1"/>
          </a:fillRef>
          <a:effectRef idx="0">
            <a:schemeClr val="accent6"/>
          </a:effectRef>
          <a:fontRef idx="minor">
            <a:schemeClr val="dk1"/>
          </a:fontRef>
        </p:style>
        <p:txBody>
          <a:bodyPr/>
          <a:lstStyle/>
          <a:p>
            <a:pPr>
              <a:buFont typeface="Wingdings" panose="05000000000000000000" pitchFamily="2" charset="2"/>
              <a:buChar char="§"/>
            </a:pPr>
            <a:r>
              <a:rPr lang="el-GR" dirty="0"/>
              <a:t>ΦΑΡΜΑΚΕΥΤΙΚΗ ΘΕΡΑΠΕΙΑ ΤΟΥ ΠΕΠΤΙΚΟΥ ΕΛΚΟΥΣ</a:t>
            </a:r>
          </a:p>
          <a:p>
            <a:pPr marL="530352" lvl="1" indent="0">
              <a:buNone/>
            </a:pPr>
            <a:endParaRPr lang="el-GR" dirty="0"/>
          </a:p>
          <a:p>
            <a:pPr lvl="1">
              <a:buFont typeface="Courier New" panose="02070309020205020404" pitchFamily="49" charset="0"/>
              <a:buChar char="o"/>
            </a:pPr>
            <a:r>
              <a:rPr lang="el-GR" dirty="0"/>
              <a:t>Μείωση της έκκρισης οξέος</a:t>
            </a:r>
          </a:p>
          <a:p>
            <a:pPr lvl="1">
              <a:buFont typeface="Courier New" panose="02070309020205020404" pitchFamily="49" charset="0"/>
              <a:buChar char="o"/>
            </a:pPr>
            <a:r>
              <a:rPr lang="el-GR" dirty="0"/>
              <a:t>Αύξηση της προστασίας του βλεννογόνου</a:t>
            </a:r>
          </a:p>
          <a:p>
            <a:pPr lvl="1">
              <a:buFont typeface="Courier New" panose="02070309020205020404" pitchFamily="49" charset="0"/>
              <a:buChar char="o"/>
            </a:pPr>
            <a:r>
              <a:rPr lang="el-GR" dirty="0"/>
              <a:t>Εξουδετέρωση του υδροχλωρικού οξέος</a:t>
            </a:r>
          </a:p>
          <a:p>
            <a:pPr lvl="1">
              <a:buFont typeface="Courier New" panose="02070309020205020404" pitchFamily="49" charset="0"/>
              <a:buChar char="o"/>
            </a:pPr>
            <a:r>
              <a:rPr lang="el-GR" dirty="0"/>
              <a:t>Εκρίζωση του ελικοβακτηριδίου</a:t>
            </a:r>
          </a:p>
          <a:p>
            <a:pPr lvl="1">
              <a:buFont typeface="Courier New" panose="02070309020205020404" pitchFamily="49" charset="0"/>
              <a:buChar char="o"/>
            </a:pPr>
            <a:r>
              <a:rPr lang="el-GR" dirty="0"/>
              <a:t>Ανακούφιση του πόνου</a:t>
            </a:r>
          </a:p>
          <a:p>
            <a:pPr marL="530352" lvl="1" indent="0">
              <a:buNone/>
            </a:pPr>
            <a:endParaRPr lang="el-GR" dirty="0"/>
          </a:p>
        </p:txBody>
      </p:sp>
    </p:spTree>
    <p:extLst>
      <p:ext uri="{BB962C8B-B14F-4D97-AF65-F5344CB8AC3E}">
        <p14:creationId xmlns:p14="http://schemas.microsoft.com/office/powerpoint/2010/main" val="1954419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C8AA03-E667-DB6A-96B6-04EA10F74CFC}"/>
              </a:ext>
            </a:extLst>
          </p:cNvPr>
          <p:cNvSpPr>
            <a:spLocks noGrp="1"/>
          </p:cNvSpPr>
          <p:nvPr>
            <p:ph type="title"/>
          </p:nvPr>
        </p:nvSpPr>
        <p:spPr/>
        <p:txBody>
          <a:bodyPr/>
          <a:lstStyle/>
          <a:p>
            <a:r>
              <a:rPr lang="el-GR" dirty="0"/>
              <a:t>Φάρμακα για θεραπεία του πεπτικού έλκους</a:t>
            </a:r>
          </a:p>
        </p:txBody>
      </p:sp>
      <p:sp>
        <p:nvSpPr>
          <p:cNvPr id="3" name="Θέση περιεχομένου 2">
            <a:extLst>
              <a:ext uri="{FF2B5EF4-FFF2-40B4-BE49-F238E27FC236}">
                <a16:creationId xmlns:a16="http://schemas.microsoft.com/office/drawing/2014/main" id="{C160F827-8DBE-CDF8-A352-ED14289C5658}"/>
              </a:ext>
            </a:extLst>
          </p:cNvPr>
          <p:cNvSpPr>
            <a:spLocks noGrp="1"/>
          </p:cNvSpPr>
          <p:nvPr>
            <p:ph idx="1"/>
          </p:nvPr>
        </p:nvSpPr>
        <p:spPr>
          <a:xfrm>
            <a:off x="1751744" y="2171700"/>
            <a:ext cx="5440166" cy="1143000"/>
          </a:xfrm>
        </p:spPr>
        <p:style>
          <a:lnRef idx="2">
            <a:schemeClr val="accent5"/>
          </a:lnRef>
          <a:fillRef idx="1">
            <a:schemeClr val="lt1"/>
          </a:fillRef>
          <a:effectRef idx="0">
            <a:schemeClr val="accent5"/>
          </a:effectRef>
          <a:fontRef idx="minor">
            <a:schemeClr val="dk1"/>
          </a:fontRef>
        </p:style>
        <p:txBody>
          <a:bodyPr>
            <a:normAutofit lnSpcReduction="10000"/>
          </a:bodyPr>
          <a:lstStyle/>
          <a:p>
            <a:r>
              <a:rPr lang="el-GR" dirty="0"/>
              <a:t>Κύριες αιτίες της νόσου του πεπτικού</a:t>
            </a:r>
            <a:r>
              <a:rPr lang="en-US" dirty="0"/>
              <a:t>:</a:t>
            </a:r>
          </a:p>
          <a:p>
            <a:pPr lvl="1">
              <a:buFont typeface="Courier New" panose="02070309020205020404" pitchFamily="49" charset="0"/>
              <a:buChar char="o"/>
            </a:pPr>
            <a:r>
              <a:rPr lang="el-GR" dirty="0"/>
              <a:t>Λοίμωξη από </a:t>
            </a:r>
            <a:r>
              <a:rPr lang="en-US" dirty="0"/>
              <a:t>Helicobacter pylori</a:t>
            </a:r>
          </a:p>
          <a:p>
            <a:pPr lvl="1">
              <a:buFont typeface="Courier New" panose="02070309020205020404" pitchFamily="49" charset="0"/>
              <a:buChar char="o"/>
            </a:pPr>
            <a:r>
              <a:rPr lang="el-GR" dirty="0"/>
              <a:t>Χρήση ΜΣΑΦ</a:t>
            </a:r>
          </a:p>
          <a:p>
            <a:pPr marL="530352" lvl="1" indent="0">
              <a:buNone/>
            </a:pPr>
            <a:endParaRPr lang="el-GR" dirty="0"/>
          </a:p>
        </p:txBody>
      </p:sp>
      <p:sp>
        <p:nvSpPr>
          <p:cNvPr id="4" name="TextBox 3">
            <a:extLst>
              <a:ext uri="{FF2B5EF4-FFF2-40B4-BE49-F238E27FC236}">
                <a16:creationId xmlns:a16="http://schemas.microsoft.com/office/drawing/2014/main" id="{A2D19975-C11E-2264-6FCF-987E1AA04BFC}"/>
              </a:ext>
            </a:extLst>
          </p:cNvPr>
          <p:cNvSpPr txBox="1"/>
          <p:nvPr/>
        </p:nvSpPr>
        <p:spPr>
          <a:xfrm>
            <a:off x="1618180" y="3646438"/>
            <a:ext cx="9529281" cy="2769989"/>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l-GR" sz="2400" b="1" u="sng" dirty="0"/>
              <a:t>ΘΕΡΑΠΕΥΤΙΚΕΣ ΠΡΟΣΕΓΓΙΣΕΙΣ</a:t>
            </a:r>
            <a:r>
              <a:rPr lang="en-US" sz="2400" dirty="0"/>
              <a:t>:</a:t>
            </a:r>
          </a:p>
          <a:p>
            <a:endParaRPr lang="en-US" sz="2400" dirty="0"/>
          </a:p>
          <a:p>
            <a:pPr marL="742950" lvl="1" indent="-285750">
              <a:buFont typeface="Arial" panose="020B0604020202020204" pitchFamily="34" charset="0"/>
              <a:buChar char="•"/>
            </a:pPr>
            <a:r>
              <a:rPr lang="el-GR" dirty="0"/>
              <a:t>Εκρίζωση της λοίμωξης από </a:t>
            </a:r>
            <a:r>
              <a:rPr lang="en-US" dirty="0"/>
              <a:t>H.pylori</a:t>
            </a:r>
          </a:p>
          <a:p>
            <a:pPr marL="742950" lvl="1" indent="-285750">
              <a:buFont typeface="Arial" panose="020B0604020202020204" pitchFamily="34" charset="0"/>
              <a:buChar char="•"/>
            </a:pPr>
            <a:r>
              <a:rPr lang="el-GR" dirty="0"/>
              <a:t>Μείωση της έκκρισης του γαστρικού οξέος με χρήση αναστολέων αντλίας πρωτονίων ή ανταγωνιστών των </a:t>
            </a:r>
            <a:r>
              <a:rPr lang="en-US" dirty="0"/>
              <a:t>H</a:t>
            </a:r>
            <a:r>
              <a:rPr lang="en-US" baseline="-25000" dirty="0"/>
              <a:t>2 </a:t>
            </a:r>
            <a:r>
              <a:rPr lang="el-GR" baseline="-25000" dirty="0"/>
              <a:t> </a:t>
            </a:r>
            <a:r>
              <a:rPr lang="el-GR" dirty="0"/>
              <a:t>υποδοχέων </a:t>
            </a:r>
          </a:p>
          <a:p>
            <a:pPr marL="742950" lvl="1" indent="-285750">
              <a:buFont typeface="Arial" panose="020B0604020202020204" pitchFamily="34" charset="0"/>
              <a:buChar char="•"/>
            </a:pPr>
            <a:r>
              <a:rPr lang="el-GR" dirty="0"/>
              <a:t>Χορήγηση παραγόντων που προστατεύουν τον γαστρικό βλεννογόνο από βλάβη (πχ </a:t>
            </a:r>
            <a:r>
              <a:rPr lang="el-GR" dirty="0">
                <a:highlight>
                  <a:srgbClr val="FFFF00"/>
                </a:highlight>
              </a:rPr>
              <a:t>μισοπροστόλη, σουκραλφάτη</a:t>
            </a:r>
            <a:r>
              <a:rPr lang="el-GR" dirty="0"/>
              <a:t>)</a:t>
            </a:r>
            <a:endParaRPr lang="en-US" dirty="0"/>
          </a:p>
          <a:p>
            <a:endParaRPr lang="el-GR" dirty="0"/>
          </a:p>
          <a:p>
            <a:endParaRPr lang="el-GR" dirty="0"/>
          </a:p>
        </p:txBody>
      </p:sp>
    </p:spTree>
    <p:extLst>
      <p:ext uri="{BB962C8B-B14F-4D97-AF65-F5344CB8AC3E}">
        <p14:creationId xmlns:p14="http://schemas.microsoft.com/office/powerpoint/2010/main" val="1133825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BB4A324-6A2B-D1F1-2D91-277F899D60FF}"/>
              </a:ext>
            </a:extLst>
          </p:cNvPr>
          <p:cNvSpPr>
            <a:spLocks noGrp="1"/>
          </p:cNvSpPr>
          <p:nvPr>
            <p:ph idx="1"/>
          </p:nvPr>
        </p:nvSpPr>
        <p:spPr>
          <a:xfrm>
            <a:off x="1571947" y="1212352"/>
            <a:ext cx="9606336" cy="5024918"/>
          </a:xfrm>
        </p:spPr>
        <p:style>
          <a:lnRef idx="2">
            <a:schemeClr val="accent4"/>
          </a:lnRef>
          <a:fillRef idx="1">
            <a:schemeClr val="lt1"/>
          </a:fillRef>
          <a:effectRef idx="0">
            <a:schemeClr val="accent4"/>
          </a:effectRef>
          <a:fontRef idx="minor">
            <a:schemeClr val="dk1"/>
          </a:fontRef>
        </p:style>
        <p:txBody>
          <a:bodyPr>
            <a:normAutofit lnSpcReduction="10000"/>
          </a:bodyPr>
          <a:lstStyle/>
          <a:p>
            <a:r>
              <a:rPr lang="el-GR" b="1" dirty="0"/>
              <a:t>Αντιμικροβιακοί παράγοντες</a:t>
            </a:r>
            <a:r>
              <a:rPr lang="en-US" b="1" dirty="0"/>
              <a:t>:</a:t>
            </a:r>
          </a:p>
          <a:p>
            <a:pPr marL="530352" lvl="1" indent="0">
              <a:buNone/>
            </a:pPr>
            <a:r>
              <a:rPr lang="el-GR" dirty="0"/>
              <a:t>Οι ασθενείς με νόσο του πεπτικού έλκους που έχουν προσβληθεί από το ελικοβακτηρίδιο του πυλωρού απαιτούν αντιμικροβιακή θεραπεία.</a:t>
            </a:r>
          </a:p>
          <a:p>
            <a:r>
              <a:rPr lang="el-GR" b="1" dirty="0"/>
              <a:t>Ανταγωνιστές των Η</a:t>
            </a:r>
            <a:r>
              <a:rPr lang="el-GR" b="1" baseline="-25000" dirty="0"/>
              <a:t>2</a:t>
            </a:r>
            <a:r>
              <a:rPr lang="el-GR" b="1" dirty="0"/>
              <a:t> υποδοχέων της </a:t>
            </a:r>
            <a:r>
              <a:rPr lang="el-GR" b="1" dirty="0" err="1"/>
              <a:t>ισταμίνης</a:t>
            </a:r>
            <a:r>
              <a:rPr lang="el-GR" b="1" dirty="0"/>
              <a:t> </a:t>
            </a:r>
            <a:r>
              <a:rPr lang="en-US" b="1" dirty="0"/>
              <a:t>: </a:t>
            </a:r>
            <a:r>
              <a:rPr lang="el-GR" b="1" dirty="0"/>
              <a:t> </a:t>
            </a:r>
            <a:r>
              <a:rPr lang="el-GR" dirty="0"/>
              <a:t>Μειώνουν τόσο τη βασική όσο και τη διεγειρόμενη έκκριση οξέος από το γαστρικό βλεννογόνο.</a:t>
            </a:r>
          </a:p>
          <a:p>
            <a:r>
              <a:rPr lang="el-GR" b="1" dirty="0"/>
              <a:t>Αναστολείς της αντλίας πρωτονίων(</a:t>
            </a:r>
            <a:r>
              <a:rPr lang="el-GR" b="1" dirty="0" err="1"/>
              <a:t>πραζόλες</a:t>
            </a:r>
            <a:r>
              <a:rPr lang="el-GR" b="1" dirty="0"/>
              <a:t>)</a:t>
            </a:r>
            <a:r>
              <a:rPr lang="en-US" b="1" dirty="0"/>
              <a:t>: </a:t>
            </a:r>
            <a:r>
              <a:rPr lang="el-GR" dirty="0"/>
              <a:t>αναστέλλουν την αντλία πρωτονίων(Η+/Κ+ Α</a:t>
            </a:r>
            <a:r>
              <a:rPr lang="en-US" dirty="0"/>
              <a:t>TP</a:t>
            </a:r>
            <a:r>
              <a:rPr lang="el-GR" dirty="0" err="1"/>
              <a:t>άση</a:t>
            </a:r>
            <a:r>
              <a:rPr lang="el-GR" dirty="0"/>
              <a:t>) που  βρίσκεται στη μεμβράνη των </a:t>
            </a:r>
            <a:r>
              <a:rPr lang="el-GR" dirty="0" err="1"/>
              <a:t>τοιχωματικών</a:t>
            </a:r>
            <a:r>
              <a:rPr lang="el-GR" dirty="0"/>
              <a:t> κυττάρων του στομάχου</a:t>
            </a:r>
          </a:p>
          <a:p>
            <a:r>
              <a:rPr lang="el-GR" b="1" dirty="0" err="1"/>
              <a:t>Προσταγλανδίνες</a:t>
            </a:r>
            <a:r>
              <a:rPr lang="en-US" b="1" dirty="0"/>
              <a:t>:</a:t>
            </a:r>
            <a:r>
              <a:rPr lang="en-US" dirty="0"/>
              <a:t> E1,  </a:t>
            </a:r>
            <a:r>
              <a:rPr lang="el-GR" dirty="0"/>
              <a:t>συντίθενται στα κύτταρα του γαστρικού βλεννογόνου </a:t>
            </a:r>
            <a:endParaRPr lang="en-US" dirty="0"/>
          </a:p>
          <a:p>
            <a:r>
              <a:rPr lang="el-GR" b="1" dirty="0" err="1">
                <a:highlight>
                  <a:srgbClr val="C0C0C0"/>
                </a:highlight>
              </a:rPr>
              <a:t>Αντιμουσκαρινικοί</a:t>
            </a:r>
            <a:r>
              <a:rPr lang="el-GR" b="1" dirty="0">
                <a:highlight>
                  <a:srgbClr val="C0C0C0"/>
                </a:highlight>
              </a:rPr>
              <a:t> παράγοντες</a:t>
            </a:r>
            <a:r>
              <a:rPr lang="en-US" b="1" dirty="0">
                <a:highlight>
                  <a:srgbClr val="C0C0C0"/>
                </a:highlight>
              </a:rPr>
              <a:t>: </a:t>
            </a:r>
            <a:r>
              <a:rPr lang="el-GR" dirty="0">
                <a:highlight>
                  <a:srgbClr val="C0C0C0"/>
                </a:highlight>
              </a:rPr>
              <a:t>Αυτοί οι παράγοντες δρουν μπλοκάροντας τους μουσκαρινικούς υποδοχείς της ακετυλοχολίνης στο στομάχι, μειώνοντας έτσι την έκκριση γαστρικού οξέος.</a:t>
            </a:r>
            <a:endParaRPr lang="en-US" dirty="0">
              <a:highlight>
                <a:srgbClr val="C0C0C0"/>
              </a:highlight>
            </a:endParaRPr>
          </a:p>
          <a:p>
            <a:r>
              <a:rPr lang="el-GR" b="1" dirty="0"/>
              <a:t>Αντιόξινα </a:t>
            </a:r>
            <a:r>
              <a:rPr lang="en-US" b="1" dirty="0"/>
              <a:t>: </a:t>
            </a:r>
            <a:r>
              <a:rPr lang="el-GR" dirty="0"/>
              <a:t>Αντιδρούν με το </a:t>
            </a:r>
            <a:r>
              <a:rPr lang="en-US" dirty="0"/>
              <a:t>HCL</a:t>
            </a:r>
            <a:endParaRPr lang="el-GR" dirty="0"/>
          </a:p>
          <a:p>
            <a:r>
              <a:rPr lang="el-GR" b="1" dirty="0"/>
              <a:t>Προστατευτικοί παράγοντες του βλεννογόνου</a:t>
            </a:r>
            <a:r>
              <a:rPr lang="en-US" dirty="0"/>
              <a:t>:</a:t>
            </a:r>
            <a:r>
              <a:rPr lang="el-GR" dirty="0" err="1"/>
              <a:t>σουκραλφάτη,τρικαλιούχο</a:t>
            </a:r>
            <a:r>
              <a:rPr lang="el-GR" dirty="0"/>
              <a:t> </a:t>
            </a:r>
            <a:r>
              <a:rPr lang="el-GR" dirty="0" err="1"/>
              <a:t>δικιτρικό</a:t>
            </a:r>
            <a:r>
              <a:rPr lang="el-GR" dirty="0"/>
              <a:t> βισμούθιο</a:t>
            </a:r>
            <a:endParaRPr lang="en-US" dirty="0"/>
          </a:p>
          <a:p>
            <a:endParaRPr lang="el-GR" b="1" dirty="0"/>
          </a:p>
          <a:p>
            <a:endParaRPr lang="el-GR" dirty="0"/>
          </a:p>
        </p:txBody>
      </p:sp>
    </p:spTree>
    <p:extLst>
      <p:ext uri="{BB962C8B-B14F-4D97-AF65-F5344CB8AC3E}">
        <p14:creationId xmlns:p14="http://schemas.microsoft.com/office/powerpoint/2010/main" val="1666424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98FD1F-8353-F1C8-183E-B2100C0D606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34EF8A3-1287-226D-5BD3-AECD9A81BD8B}"/>
              </a:ext>
            </a:extLst>
          </p:cNvPr>
          <p:cNvSpPr>
            <a:spLocks noGrp="1"/>
          </p:cNvSpPr>
          <p:nvPr>
            <p:ph sz="half" idx="1"/>
          </p:nvPr>
        </p:nvSpPr>
        <p:spPr/>
        <p:txBody>
          <a:bodyPr/>
          <a:lstStyle/>
          <a:p>
            <a:endParaRPr lang="el-GR" dirty="0"/>
          </a:p>
          <a:p>
            <a:r>
              <a:rPr lang="el-GR" dirty="0" err="1"/>
              <a:t>Σουκραλφάτη</a:t>
            </a:r>
            <a:r>
              <a:rPr lang="el-GR" dirty="0"/>
              <a:t> </a:t>
            </a:r>
            <a:r>
              <a:rPr lang="el-GR" dirty="0">
                <a:sym typeface="Wingdings" panose="05000000000000000000" pitchFamily="2" charset="2"/>
              </a:rPr>
              <a:t></a:t>
            </a:r>
          </a:p>
          <a:p>
            <a:pPr marL="0" indent="0">
              <a:buNone/>
            </a:pPr>
            <a:r>
              <a:rPr lang="el-GR" dirty="0"/>
              <a:t>Δημιουργεί ένα </a:t>
            </a:r>
            <a:r>
              <a:rPr lang="el-GR" dirty="0" err="1"/>
              <a:t>gel</a:t>
            </a:r>
            <a:r>
              <a:rPr lang="el-GR" dirty="0"/>
              <a:t> που καλύπτει το έλκος </a:t>
            </a:r>
            <a:r>
              <a:rPr lang="el-GR" b="0" i="0" dirty="0">
                <a:solidFill>
                  <a:srgbClr val="000000"/>
                </a:solidFill>
                <a:effectLst/>
              </a:rPr>
              <a:t>σχηματιζόμενη </a:t>
            </a:r>
            <a:r>
              <a:rPr lang="el-GR" b="0" i="0" dirty="0" err="1">
                <a:solidFill>
                  <a:srgbClr val="000000"/>
                </a:solidFill>
                <a:effectLst/>
              </a:rPr>
              <a:t>γέλη</a:t>
            </a:r>
            <a:r>
              <a:rPr lang="el-GR" b="0" i="0" dirty="0">
                <a:solidFill>
                  <a:srgbClr val="000000"/>
                </a:solidFill>
                <a:effectLst/>
              </a:rPr>
              <a:t> προσκολλάται στο επιθήλιο του γαστρικού βλεννογόνου και τις </a:t>
            </a:r>
            <a:r>
              <a:rPr lang="el-GR" b="0" i="0" dirty="0" err="1">
                <a:solidFill>
                  <a:srgbClr val="000000"/>
                </a:solidFill>
                <a:effectLst/>
              </a:rPr>
              <a:t>ελκωτικές</a:t>
            </a:r>
            <a:r>
              <a:rPr lang="el-GR" b="0" i="0" dirty="0">
                <a:solidFill>
                  <a:srgbClr val="000000"/>
                </a:solidFill>
                <a:effectLst/>
              </a:rPr>
              <a:t> επιφάνειες σχηματίζοντας προστατευτική στιβάδα</a:t>
            </a:r>
            <a:br>
              <a:rPr lang="el-GR" b="0" i="0" dirty="0">
                <a:solidFill>
                  <a:srgbClr val="000000"/>
                </a:solidFill>
                <a:effectLst/>
                <a:latin typeface="Roboto" panose="02000000000000000000" pitchFamily="2" charset="0"/>
              </a:rPr>
            </a:br>
            <a:endParaRPr lang="el-GR" dirty="0"/>
          </a:p>
        </p:txBody>
      </p:sp>
      <p:sp>
        <p:nvSpPr>
          <p:cNvPr id="4" name="Θέση περιεχομένου 3">
            <a:extLst>
              <a:ext uri="{FF2B5EF4-FFF2-40B4-BE49-F238E27FC236}">
                <a16:creationId xmlns:a16="http://schemas.microsoft.com/office/drawing/2014/main" id="{A8D4289A-A065-E2A9-9EFD-9DC8422A4EA3}"/>
              </a:ext>
            </a:extLst>
          </p:cNvPr>
          <p:cNvSpPr>
            <a:spLocks noGrp="1"/>
          </p:cNvSpPr>
          <p:nvPr>
            <p:ph sz="half" idx="2"/>
          </p:nvPr>
        </p:nvSpPr>
        <p:spPr/>
        <p:txBody>
          <a:bodyPr/>
          <a:lstStyle/>
          <a:p>
            <a:r>
              <a:rPr lang="el-GR" dirty="0" err="1"/>
              <a:t>Τρικαλιούχο</a:t>
            </a:r>
            <a:r>
              <a:rPr lang="el-GR" dirty="0"/>
              <a:t> </a:t>
            </a:r>
            <a:r>
              <a:rPr lang="el-GR" dirty="0" err="1"/>
              <a:t>δικιτρικό</a:t>
            </a:r>
            <a:r>
              <a:rPr lang="el-GR" dirty="0"/>
              <a:t> βισμούθιο</a:t>
            </a:r>
          </a:p>
          <a:p>
            <a:pPr marL="0" indent="0">
              <a:buNone/>
            </a:pPr>
            <a:r>
              <a:rPr lang="el-GR" dirty="0"/>
              <a:t>Αποτελεί </a:t>
            </a:r>
            <a:r>
              <a:rPr lang="el-GR" dirty="0" err="1"/>
              <a:t>σύμπλοκη</a:t>
            </a:r>
            <a:r>
              <a:rPr lang="el-GR" dirty="0"/>
              <a:t> ένωση βισμουθίου και κιτρικού </a:t>
            </a:r>
            <a:r>
              <a:rPr lang="el-GR" dirty="0" err="1"/>
              <a:t>οξέους,ευνοεί</a:t>
            </a:r>
            <a:r>
              <a:rPr lang="el-GR" dirty="0"/>
              <a:t> την επούλωση του πεπτικού έλκους ασκώντας </a:t>
            </a:r>
            <a:r>
              <a:rPr lang="el-GR" dirty="0" err="1"/>
              <a:t>κυτταροπροστατευτική</a:t>
            </a:r>
            <a:r>
              <a:rPr lang="el-GR" dirty="0"/>
              <a:t> δράση</a:t>
            </a:r>
          </a:p>
          <a:p>
            <a:pPr marL="0" indent="0">
              <a:buNone/>
            </a:pPr>
            <a:r>
              <a:rPr lang="el-GR" dirty="0"/>
              <a:t>  </a:t>
            </a:r>
          </a:p>
        </p:txBody>
      </p:sp>
    </p:spTree>
    <p:extLst>
      <p:ext uri="{BB962C8B-B14F-4D97-AF65-F5344CB8AC3E}">
        <p14:creationId xmlns:p14="http://schemas.microsoft.com/office/powerpoint/2010/main" val="3768130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645881E-90B3-387E-1E96-5771DAC6963D}"/>
              </a:ext>
            </a:extLst>
          </p:cNvPr>
          <p:cNvSpPr>
            <a:spLocks noGrp="1"/>
          </p:cNvSpPr>
          <p:nvPr>
            <p:ph idx="1"/>
          </p:nvPr>
        </p:nvSpPr>
        <p:spPr>
          <a:xfrm>
            <a:off x="1096766" y="280613"/>
            <a:ext cx="9601200" cy="3581400"/>
          </a:xfrm>
        </p:spPr>
        <p:txBody>
          <a:bodyPr>
            <a:normAutofit/>
          </a:bodyPr>
          <a:lstStyle/>
          <a:p>
            <a:r>
              <a:rPr lang="el-GR" sz="2800" b="1" u="sng" dirty="0">
                <a:highlight>
                  <a:srgbClr val="FFFF00"/>
                </a:highlight>
              </a:rPr>
              <a:t>ΤΡΙΠΛΗ ΘΕΡΑΠΕΙΑ</a:t>
            </a:r>
          </a:p>
          <a:p>
            <a:pPr lvl="1">
              <a:buFont typeface="Arial" panose="020B0604020202020204" pitchFamily="34" charset="0"/>
              <a:buChar char="•"/>
            </a:pPr>
            <a:r>
              <a:rPr lang="el-GR" i="0" dirty="0"/>
              <a:t>Αναστολέας αντλίας πρωτονίων + Αμοξικιλλίνη + Κλαριθρομυκίνη </a:t>
            </a:r>
          </a:p>
          <a:p>
            <a:pPr lvl="1">
              <a:buFont typeface="Arial" panose="020B0604020202020204" pitchFamily="34" charset="0"/>
              <a:buChar char="•"/>
            </a:pPr>
            <a:r>
              <a:rPr lang="el-GR" sz="1600" b="0" i="0" dirty="0">
                <a:solidFill>
                  <a:srgbClr val="333333"/>
                </a:solidFill>
                <a:effectLst/>
                <a:latin typeface="-apple-system"/>
              </a:rPr>
              <a:t>                                                                         ή  </a:t>
            </a:r>
            <a:r>
              <a:rPr lang="el-GR" sz="1600" b="0" i="0" dirty="0" err="1">
                <a:solidFill>
                  <a:srgbClr val="333333"/>
                </a:solidFill>
                <a:effectLst/>
                <a:latin typeface="-apple-system"/>
              </a:rPr>
              <a:t>μετρονιδαζόλη</a:t>
            </a:r>
            <a:endParaRPr lang="el-GR" sz="1800" i="0" dirty="0"/>
          </a:p>
        </p:txBody>
      </p:sp>
      <p:sp>
        <p:nvSpPr>
          <p:cNvPr id="4" name="Δεξί άγκιστρο 3">
            <a:extLst>
              <a:ext uri="{FF2B5EF4-FFF2-40B4-BE49-F238E27FC236}">
                <a16:creationId xmlns:a16="http://schemas.microsoft.com/office/drawing/2014/main" id="{644760E7-83A1-43D5-21C8-05ADD989AC68}"/>
              </a:ext>
            </a:extLst>
          </p:cNvPr>
          <p:cNvSpPr/>
          <p:nvPr/>
        </p:nvSpPr>
        <p:spPr>
          <a:xfrm rot="5400000">
            <a:off x="5167901" y="-1236966"/>
            <a:ext cx="791111" cy="6400800"/>
          </a:xfrm>
          <a:prstGeom prst="rightBrace">
            <a:avLst/>
          </a:prstGeom>
          <a:ln w="38100">
            <a:solidFill>
              <a:schemeClr val="accent6">
                <a:lumMod val="75000"/>
              </a:schemeClr>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l-GR"/>
          </a:p>
        </p:txBody>
      </p:sp>
      <p:sp>
        <p:nvSpPr>
          <p:cNvPr id="5" name="TextBox 4">
            <a:extLst>
              <a:ext uri="{FF2B5EF4-FFF2-40B4-BE49-F238E27FC236}">
                <a16:creationId xmlns:a16="http://schemas.microsoft.com/office/drawing/2014/main" id="{7C65489F-8576-1D9F-2092-0825C8666C9B}"/>
              </a:ext>
            </a:extLst>
          </p:cNvPr>
          <p:cNvSpPr txBox="1"/>
          <p:nvPr/>
        </p:nvSpPr>
        <p:spPr>
          <a:xfrm>
            <a:off x="4428162" y="2494186"/>
            <a:ext cx="2239765" cy="369332"/>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l-GR" dirty="0"/>
              <a:t>Θεραπεία επιλογής</a:t>
            </a:r>
          </a:p>
        </p:txBody>
      </p:sp>
    </p:spTree>
    <p:extLst>
      <p:ext uri="{BB962C8B-B14F-4D97-AF65-F5344CB8AC3E}">
        <p14:creationId xmlns:p14="http://schemas.microsoft.com/office/powerpoint/2010/main" val="219168851"/>
      </p:ext>
    </p:extLst>
  </p:cSld>
  <p:clrMapOvr>
    <a:masterClrMapping/>
  </p:clrMapOvr>
</p:sld>
</file>

<file path=ppt/theme/theme1.xml><?xml version="1.0" encoding="utf-8"?>
<a:theme xmlns:a="http://schemas.openxmlformats.org/drawingml/2006/main" name="Περικοπή">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TM10001105[[fn=Περικοπή]]</Template>
  <TotalTime>3193</TotalTime>
  <Words>1360</Words>
  <Application>Microsoft Office PowerPoint</Application>
  <PresentationFormat>Ευρεία οθόνη</PresentationFormat>
  <Paragraphs>110</Paragraphs>
  <Slides>17</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17</vt:i4>
      </vt:variant>
    </vt:vector>
  </HeadingPairs>
  <TitlesOfParts>
    <vt:vector size="25" baseType="lpstr">
      <vt:lpstr>-apple-system</vt:lpstr>
      <vt:lpstr>Arial</vt:lpstr>
      <vt:lpstr>Courier New</vt:lpstr>
      <vt:lpstr>Franklin Gothic Book</vt:lpstr>
      <vt:lpstr>Roboto</vt:lpstr>
      <vt:lpstr>Ubuntu</vt:lpstr>
      <vt:lpstr>Wingdings</vt:lpstr>
      <vt:lpstr>Περικοπή</vt:lpstr>
      <vt:lpstr>ΦΑΡΜΑΚΟΛΟΓΙΑ</vt:lpstr>
      <vt:lpstr>Παρουσίαση του PowerPoint</vt:lpstr>
      <vt:lpstr>Παρουσίαση του PowerPoint</vt:lpstr>
      <vt:lpstr>Παρουσίαση του PowerPoint</vt:lpstr>
      <vt:lpstr>ΦΑΡΜΑΚΕΥΤΙΚΗ ΘΕΡΑΠΕΙΑ</vt:lpstr>
      <vt:lpstr>Φάρμακα για θεραπεία του πεπτικού έλκους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ΝΑΥΤΙΑ ΚΑΙ ΕΜΕΤΟΣ</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Dbr</dc:creator>
  <cp:lastModifiedBy>Spyridoula Kaltsi</cp:lastModifiedBy>
  <cp:revision>5</cp:revision>
  <dcterms:created xsi:type="dcterms:W3CDTF">2024-11-12T14:28:52Z</dcterms:created>
  <dcterms:modified xsi:type="dcterms:W3CDTF">2024-11-15T13:27:30Z</dcterms:modified>
</cp:coreProperties>
</file>