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60" r:id="rId4"/>
    <p:sldId id="310" r:id="rId5"/>
    <p:sldId id="276" r:id="rId6"/>
    <p:sldId id="296" r:id="rId7"/>
    <p:sldId id="277" r:id="rId8"/>
    <p:sldId id="300" r:id="rId9"/>
    <p:sldId id="294" r:id="rId10"/>
    <p:sldId id="262" r:id="rId11"/>
    <p:sldId id="271" r:id="rId12"/>
    <p:sldId id="291" r:id="rId13"/>
    <p:sldId id="281" r:id="rId14"/>
    <p:sldId id="282" r:id="rId15"/>
    <p:sldId id="285" r:id="rId16"/>
    <p:sldId id="288" r:id="rId17"/>
    <p:sldId id="293" r:id="rId18"/>
    <p:sldId id="299" r:id="rId19"/>
    <p:sldId id="301" r:id="rId20"/>
    <p:sldId id="308" r:id="rId21"/>
    <p:sldId id="298" r:id="rId22"/>
    <p:sldId id="302" r:id="rId23"/>
    <p:sldId id="304" r:id="rId24"/>
    <p:sldId id="307" r:id="rId25"/>
    <p:sldId id="306" r:id="rId26"/>
    <p:sldId id="309" r:id="rId27"/>
    <p:sldId id="311" r:id="rId28"/>
    <p:sldId id="312" r:id="rId29"/>
    <p:sldId id="313" r:id="rId30"/>
    <p:sldId id="314" r:id="rId31"/>
    <p:sldId id="315"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91465" autoAdjust="0"/>
  </p:normalViewPr>
  <p:slideViewPr>
    <p:cSldViewPr snapToGrid="0">
      <p:cViewPr varScale="1">
        <p:scale>
          <a:sx n="58" d="100"/>
          <a:sy n="58" d="100"/>
        </p:scale>
        <p:origin x="7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9DF1A-0C63-4D5A-A666-D87804E5BCE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4BC54BE-F8A6-4C0D-9196-FD276BA3A025}">
      <dgm:prSet/>
      <dgm:spPr/>
      <dgm:t>
        <a:bodyPr/>
        <a:lstStyle/>
        <a:p>
          <a:r>
            <a:rPr lang="el-GR"/>
            <a:t>Σωστό φάρμακο</a:t>
          </a:r>
          <a:endParaRPr lang="en-US"/>
        </a:p>
      </dgm:t>
    </dgm:pt>
    <dgm:pt modelId="{0CD85BCA-F148-4001-B209-1A52E1CFD6F0}" type="parTrans" cxnId="{C646BF1B-AEAE-4959-9A99-C59BFFBA7E8A}">
      <dgm:prSet/>
      <dgm:spPr/>
      <dgm:t>
        <a:bodyPr/>
        <a:lstStyle/>
        <a:p>
          <a:endParaRPr lang="en-US"/>
        </a:p>
      </dgm:t>
    </dgm:pt>
    <dgm:pt modelId="{D44F128C-595A-4813-BC0D-2C18A9F8835B}" type="sibTrans" cxnId="{C646BF1B-AEAE-4959-9A99-C59BFFBA7E8A}">
      <dgm:prSet/>
      <dgm:spPr/>
      <dgm:t>
        <a:bodyPr/>
        <a:lstStyle/>
        <a:p>
          <a:endParaRPr lang="en-US"/>
        </a:p>
      </dgm:t>
    </dgm:pt>
    <dgm:pt modelId="{44D3A77E-EB5D-48DE-AA51-67CC8EA8EFE2}">
      <dgm:prSet/>
      <dgm:spPr/>
      <dgm:t>
        <a:bodyPr/>
        <a:lstStyle/>
        <a:p>
          <a:r>
            <a:rPr lang="el-GR"/>
            <a:t>Σωστός ασθενής</a:t>
          </a:r>
          <a:endParaRPr lang="en-US"/>
        </a:p>
      </dgm:t>
    </dgm:pt>
    <dgm:pt modelId="{98FB2882-1FF1-492D-AAAA-653E695ADF92}" type="parTrans" cxnId="{9AD81461-35AC-4C5F-8F9A-9E03D7E23621}">
      <dgm:prSet/>
      <dgm:spPr/>
      <dgm:t>
        <a:bodyPr/>
        <a:lstStyle/>
        <a:p>
          <a:endParaRPr lang="en-US"/>
        </a:p>
      </dgm:t>
    </dgm:pt>
    <dgm:pt modelId="{7CE7F482-E65E-4004-8962-D96C033D1C29}" type="sibTrans" cxnId="{9AD81461-35AC-4C5F-8F9A-9E03D7E23621}">
      <dgm:prSet/>
      <dgm:spPr/>
      <dgm:t>
        <a:bodyPr/>
        <a:lstStyle/>
        <a:p>
          <a:endParaRPr lang="en-US"/>
        </a:p>
      </dgm:t>
    </dgm:pt>
    <dgm:pt modelId="{B61380E9-4B40-463E-A3D9-FB49C68498BD}">
      <dgm:prSet/>
      <dgm:spPr/>
      <dgm:t>
        <a:bodyPr/>
        <a:lstStyle/>
        <a:p>
          <a:r>
            <a:rPr lang="el-GR"/>
            <a:t>Σωστή χορήγηση</a:t>
          </a:r>
          <a:endParaRPr lang="en-US"/>
        </a:p>
      </dgm:t>
    </dgm:pt>
    <dgm:pt modelId="{43C3AC21-9CEE-474A-9997-14726EDCBA52}" type="parTrans" cxnId="{3FD18E1F-4C5C-4E1D-906D-39E65F54967A}">
      <dgm:prSet/>
      <dgm:spPr/>
      <dgm:t>
        <a:bodyPr/>
        <a:lstStyle/>
        <a:p>
          <a:endParaRPr lang="en-US"/>
        </a:p>
      </dgm:t>
    </dgm:pt>
    <dgm:pt modelId="{1CB48E15-3AD5-4019-BEBF-39A438ED0198}" type="sibTrans" cxnId="{3FD18E1F-4C5C-4E1D-906D-39E65F54967A}">
      <dgm:prSet/>
      <dgm:spPr/>
      <dgm:t>
        <a:bodyPr/>
        <a:lstStyle/>
        <a:p>
          <a:endParaRPr lang="en-US"/>
        </a:p>
      </dgm:t>
    </dgm:pt>
    <dgm:pt modelId="{6AF37D61-C15E-429F-BB00-361BE7AAF7FF}">
      <dgm:prSet/>
      <dgm:spPr/>
      <dgm:t>
        <a:bodyPr/>
        <a:lstStyle/>
        <a:p>
          <a:r>
            <a:rPr lang="el-GR"/>
            <a:t>Σωστή οδός χορήγησης</a:t>
          </a:r>
          <a:endParaRPr lang="en-US"/>
        </a:p>
      </dgm:t>
    </dgm:pt>
    <dgm:pt modelId="{4BD9CA50-3382-4990-B9CE-7E9C040FDE3A}" type="parTrans" cxnId="{A79529C9-DC23-43AE-9D26-2338AA8B99C7}">
      <dgm:prSet/>
      <dgm:spPr/>
      <dgm:t>
        <a:bodyPr/>
        <a:lstStyle/>
        <a:p>
          <a:endParaRPr lang="en-US"/>
        </a:p>
      </dgm:t>
    </dgm:pt>
    <dgm:pt modelId="{2CECE5F6-B392-4AB5-92D0-3E65BB91EDA1}" type="sibTrans" cxnId="{A79529C9-DC23-43AE-9D26-2338AA8B99C7}">
      <dgm:prSet/>
      <dgm:spPr/>
      <dgm:t>
        <a:bodyPr/>
        <a:lstStyle/>
        <a:p>
          <a:endParaRPr lang="en-US"/>
        </a:p>
      </dgm:t>
    </dgm:pt>
    <dgm:pt modelId="{6B33E278-8C6F-4DA2-A0E8-DEE9C0E344BD}">
      <dgm:prSet/>
      <dgm:spPr/>
      <dgm:t>
        <a:bodyPr/>
        <a:lstStyle/>
        <a:p>
          <a:r>
            <a:rPr lang="el-GR"/>
            <a:t>Σωστή ώρα</a:t>
          </a:r>
          <a:endParaRPr lang="en-US"/>
        </a:p>
      </dgm:t>
    </dgm:pt>
    <dgm:pt modelId="{2C320A72-6AF0-4D0C-B8D1-BFC876A7542F}" type="parTrans" cxnId="{C32A57ED-E332-49EA-AB84-9D5B84021E95}">
      <dgm:prSet/>
      <dgm:spPr/>
      <dgm:t>
        <a:bodyPr/>
        <a:lstStyle/>
        <a:p>
          <a:endParaRPr lang="en-US"/>
        </a:p>
      </dgm:t>
    </dgm:pt>
    <dgm:pt modelId="{D21A869F-B56B-4030-B97B-28B62101D9EC}" type="sibTrans" cxnId="{C32A57ED-E332-49EA-AB84-9D5B84021E95}">
      <dgm:prSet/>
      <dgm:spPr/>
      <dgm:t>
        <a:bodyPr/>
        <a:lstStyle/>
        <a:p>
          <a:endParaRPr lang="en-US"/>
        </a:p>
      </dgm:t>
    </dgm:pt>
    <dgm:pt modelId="{670A2E51-4BAF-465B-8146-67AB4B9E93DD}" type="pres">
      <dgm:prSet presAssocID="{CDF9DF1A-0C63-4D5A-A666-D87804E5BCE1}" presName="linear" presStyleCnt="0">
        <dgm:presLayoutVars>
          <dgm:animLvl val="lvl"/>
          <dgm:resizeHandles val="exact"/>
        </dgm:presLayoutVars>
      </dgm:prSet>
      <dgm:spPr/>
    </dgm:pt>
    <dgm:pt modelId="{128923C1-65AF-4199-857B-18174A39CA66}" type="pres">
      <dgm:prSet presAssocID="{74BC54BE-F8A6-4C0D-9196-FD276BA3A025}" presName="parentText" presStyleLbl="node1" presStyleIdx="0" presStyleCnt="5">
        <dgm:presLayoutVars>
          <dgm:chMax val="0"/>
          <dgm:bulletEnabled val="1"/>
        </dgm:presLayoutVars>
      </dgm:prSet>
      <dgm:spPr/>
    </dgm:pt>
    <dgm:pt modelId="{27F3B426-5E79-420B-BD83-9D181B4CBD47}" type="pres">
      <dgm:prSet presAssocID="{D44F128C-595A-4813-BC0D-2C18A9F8835B}" presName="spacer" presStyleCnt="0"/>
      <dgm:spPr/>
    </dgm:pt>
    <dgm:pt modelId="{AA10E217-C0EE-40AE-A3DC-A8AFC8B6D9F7}" type="pres">
      <dgm:prSet presAssocID="{44D3A77E-EB5D-48DE-AA51-67CC8EA8EFE2}" presName="parentText" presStyleLbl="node1" presStyleIdx="1" presStyleCnt="5">
        <dgm:presLayoutVars>
          <dgm:chMax val="0"/>
          <dgm:bulletEnabled val="1"/>
        </dgm:presLayoutVars>
      </dgm:prSet>
      <dgm:spPr/>
    </dgm:pt>
    <dgm:pt modelId="{5ADE2F4C-5975-43A9-B817-7C8BB8F49943}" type="pres">
      <dgm:prSet presAssocID="{7CE7F482-E65E-4004-8962-D96C033D1C29}" presName="spacer" presStyleCnt="0"/>
      <dgm:spPr/>
    </dgm:pt>
    <dgm:pt modelId="{85BD3CAE-76B0-4363-8158-DF3DE639CC50}" type="pres">
      <dgm:prSet presAssocID="{B61380E9-4B40-463E-A3D9-FB49C68498BD}" presName="parentText" presStyleLbl="node1" presStyleIdx="2" presStyleCnt="5">
        <dgm:presLayoutVars>
          <dgm:chMax val="0"/>
          <dgm:bulletEnabled val="1"/>
        </dgm:presLayoutVars>
      </dgm:prSet>
      <dgm:spPr/>
    </dgm:pt>
    <dgm:pt modelId="{E283C0A9-E707-428C-B8E6-575428160852}" type="pres">
      <dgm:prSet presAssocID="{1CB48E15-3AD5-4019-BEBF-39A438ED0198}" presName="spacer" presStyleCnt="0"/>
      <dgm:spPr/>
    </dgm:pt>
    <dgm:pt modelId="{4AA879EA-B562-4864-BE24-347B010004A7}" type="pres">
      <dgm:prSet presAssocID="{6AF37D61-C15E-429F-BB00-361BE7AAF7FF}" presName="parentText" presStyleLbl="node1" presStyleIdx="3" presStyleCnt="5">
        <dgm:presLayoutVars>
          <dgm:chMax val="0"/>
          <dgm:bulletEnabled val="1"/>
        </dgm:presLayoutVars>
      </dgm:prSet>
      <dgm:spPr/>
    </dgm:pt>
    <dgm:pt modelId="{3DEE99AC-0F79-40F6-812C-5926548172EE}" type="pres">
      <dgm:prSet presAssocID="{2CECE5F6-B392-4AB5-92D0-3E65BB91EDA1}" presName="spacer" presStyleCnt="0"/>
      <dgm:spPr/>
    </dgm:pt>
    <dgm:pt modelId="{03F1DD00-43C5-411D-AADC-2F3DEFD676CD}" type="pres">
      <dgm:prSet presAssocID="{6B33E278-8C6F-4DA2-A0E8-DEE9C0E344BD}" presName="parentText" presStyleLbl="node1" presStyleIdx="4" presStyleCnt="5">
        <dgm:presLayoutVars>
          <dgm:chMax val="0"/>
          <dgm:bulletEnabled val="1"/>
        </dgm:presLayoutVars>
      </dgm:prSet>
      <dgm:spPr/>
    </dgm:pt>
  </dgm:ptLst>
  <dgm:cxnLst>
    <dgm:cxn modelId="{7D1E2706-1B9E-430E-9191-0178E7FE8D4C}" type="presOf" srcId="{B61380E9-4B40-463E-A3D9-FB49C68498BD}" destId="{85BD3CAE-76B0-4363-8158-DF3DE639CC50}" srcOrd="0" destOrd="0" presId="urn:microsoft.com/office/officeart/2005/8/layout/vList2"/>
    <dgm:cxn modelId="{5A618E17-E149-418B-AC5E-DE86D7E52B75}" type="presOf" srcId="{CDF9DF1A-0C63-4D5A-A666-D87804E5BCE1}" destId="{670A2E51-4BAF-465B-8146-67AB4B9E93DD}" srcOrd="0" destOrd="0" presId="urn:microsoft.com/office/officeart/2005/8/layout/vList2"/>
    <dgm:cxn modelId="{DCCAFA19-C006-4CF1-B727-A953A2A345B4}" type="presOf" srcId="{74BC54BE-F8A6-4C0D-9196-FD276BA3A025}" destId="{128923C1-65AF-4199-857B-18174A39CA66}" srcOrd="0" destOrd="0" presId="urn:microsoft.com/office/officeart/2005/8/layout/vList2"/>
    <dgm:cxn modelId="{C646BF1B-AEAE-4959-9A99-C59BFFBA7E8A}" srcId="{CDF9DF1A-0C63-4D5A-A666-D87804E5BCE1}" destId="{74BC54BE-F8A6-4C0D-9196-FD276BA3A025}" srcOrd="0" destOrd="0" parTransId="{0CD85BCA-F148-4001-B209-1A52E1CFD6F0}" sibTransId="{D44F128C-595A-4813-BC0D-2C18A9F8835B}"/>
    <dgm:cxn modelId="{3FD18E1F-4C5C-4E1D-906D-39E65F54967A}" srcId="{CDF9DF1A-0C63-4D5A-A666-D87804E5BCE1}" destId="{B61380E9-4B40-463E-A3D9-FB49C68498BD}" srcOrd="2" destOrd="0" parTransId="{43C3AC21-9CEE-474A-9997-14726EDCBA52}" sibTransId="{1CB48E15-3AD5-4019-BEBF-39A438ED0198}"/>
    <dgm:cxn modelId="{9AD81461-35AC-4C5F-8F9A-9E03D7E23621}" srcId="{CDF9DF1A-0C63-4D5A-A666-D87804E5BCE1}" destId="{44D3A77E-EB5D-48DE-AA51-67CC8EA8EFE2}" srcOrd="1" destOrd="0" parTransId="{98FB2882-1FF1-492D-AAAA-653E695ADF92}" sibTransId="{7CE7F482-E65E-4004-8962-D96C033D1C29}"/>
    <dgm:cxn modelId="{7A77A585-BB6D-464C-91E5-01F3312CD791}" type="presOf" srcId="{6AF37D61-C15E-429F-BB00-361BE7AAF7FF}" destId="{4AA879EA-B562-4864-BE24-347B010004A7}" srcOrd="0" destOrd="0" presId="urn:microsoft.com/office/officeart/2005/8/layout/vList2"/>
    <dgm:cxn modelId="{A5A4F986-8CEA-454A-8836-3610A00C150B}" type="presOf" srcId="{44D3A77E-EB5D-48DE-AA51-67CC8EA8EFE2}" destId="{AA10E217-C0EE-40AE-A3DC-A8AFC8B6D9F7}" srcOrd="0" destOrd="0" presId="urn:microsoft.com/office/officeart/2005/8/layout/vList2"/>
    <dgm:cxn modelId="{A79529C9-DC23-43AE-9D26-2338AA8B99C7}" srcId="{CDF9DF1A-0C63-4D5A-A666-D87804E5BCE1}" destId="{6AF37D61-C15E-429F-BB00-361BE7AAF7FF}" srcOrd="3" destOrd="0" parTransId="{4BD9CA50-3382-4990-B9CE-7E9C040FDE3A}" sibTransId="{2CECE5F6-B392-4AB5-92D0-3E65BB91EDA1}"/>
    <dgm:cxn modelId="{C32A57ED-E332-49EA-AB84-9D5B84021E95}" srcId="{CDF9DF1A-0C63-4D5A-A666-D87804E5BCE1}" destId="{6B33E278-8C6F-4DA2-A0E8-DEE9C0E344BD}" srcOrd="4" destOrd="0" parTransId="{2C320A72-6AF0-4D0C-B8D1-BFC876A7542F}" sibTransId="{D21A869F-B56B-4030-B97B-28B62101D9EC}"/>
    <dgm:cxn modelId="{4BFC68FB-6F1F-4746-9916-E687EE392ABD}" type="presOf" srcId="{6B33E278-8C6F-4DA2-A0E8-DEE9C0E344BD}" destId="{03F1DD00-43C5-411D-AADC-2F3DEFD676CD}" srcOrd="0" destOrd="0" presId="urn:microsoft.com/office/officeart/2005/8/layout/vList2"/>
    <dgm:cxn modelId="{D7D64BBB-2380-440A-829A-81FA5EC1DFF2}" type="presParOf" srcId="{670A2E51-4BAF-465B-8146-67AB4B9E93DD}" destId="{128923C1-65AF-4199-857B-18174A39CA66}" srcOrd="0" destOrd="0" presId="urn:microsoft.com/office/officeart/2005/8/layout/vList2"/>
    <dgm:cxn modelId="{CA220BB2-F2FC-40FE-827C-FF79F0799247}" type="presParOf" srcId="{670A2E51-4BAF-465B-8146-67AB4B9E93DD}" destId="{27F3B426-5E79-420B-BD83-9D181B4CBD47}" srcOrd="1" destOrd="0" presId="urn:microsoft.com/office/officeart/2005/8/layout/vList2"/>
    <dgm:cxn modelId="{E604AF98-C59F-43FA-92E4-14629FC9FBBF}" type="presParOf" srcId="{670A2E51-4BAF-465B-8146-67AB4B9E93DD}" destId="{AA10E217-C0EE-40AE-A3DC-A8AFC8B6D9F7}" srcOrd="2" destOrd="0" presId="urn:microsoft.com/office/officeart/2005/8/layout/vList2"/>
    <dgm:cxn modelId="{93F566E4-8D27-47A7-8106-AC6411C79A39}" type="presParOf" srcId="{670A2E51-4BAF-465B-8146-67AB4B9E93DD}" destId="{5ADE2F4C-5975-43A9-B817-7C8BB8F49943}" srcOrd="3" destOrd="0" presId="urn:microsoft.com/office/officeart/2005/8/layout/vList2"/>
    <dgm:cxn modelId="{DB14218C-B96D-4D65-8417-863EF7E3F740}" type="presParOf" srcId="{670A2E51-4BAF-465B-8146-67AB4B9E93DD}" destId="{85BD3CAE-76B0-4363-8158-DF3DE639CC50}" srcOrd="4" destOrd="0" presId="urn:microsoft.com/office/officeart/2005/8/layout/vList2"/>
    <dgm:cxn modelId="{B9B24D81-18AA-4647-81F0-780540753BC2}" type="presParOf" srcId="{670A2E51-4BAF-465B-8146-67AB4B9E93DD}" destId="{E283C0A9-E707-428C-B8E6-575428160852}" srcOrd="5" destOrd="0" presId="urn:microsoft.com/office/officeart/2005/8/layout/vList2"/>
    <dgm:cxn modelId="{056BC65D-B167-45FF-8119-4B59A31EB2E8}" type="presParOf" srcId="{670A2E51-4BAF-465B-8146-67AB4B9E93DD}" destId="{4AA879EA-B562-4864-BE24-347B010004A7}" srcOrd="6" destOrd="0" presId="urn:microsoft.com/office/officeart/2005/8/layout/vList2"/>
    <dgm:cxn modelId="{E11355CF-6D71-4C1A-9F74-70ED180F2996}" type="presParOf" srcId="{670A2E51-4BAF-465B-8146-67AB4B9E93DD}" destId="{3DEE99AC-0F79-40F6-812C-5926548172EE}" srcOrd="7" destOrd="0" presId="urn:microsoft.com/office/officeart/2005/8/layout/vList2"/>
    <dgm:cxn modelId="{3E992DD8-91DD-489A-8992-446B45D83A40}" type="presParOf" srcId="{670A2E51-4BAF-465B-8146-67AB4B9E93DD}" destId="{03F1DD00-43C5-411D-AADC-2F3DEFD676C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68DE1D-02F5-4608-8B6A-B7DFAB11D5AB}"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71FFB88F-5238-489A-BA08-D1D23A2D68EF}">
      <dgm:prSet/>
      <dgm:spPr/>
      <dgm:t>
        <a:bodyPr/>
        <a:lstStyle/>
        <a:p>
          <a:r>
            <a:rPr lang="en-US"/>
            <a:t>H E</a:t>
          </a:r>
          <a:r>
            <a:rPr lang="el-GR"/>
            <a:t>πιστήμη της φαρμακολογίας περιλαμβάνει 2 βασικούς κλάδους</a:t>
          </a:r>
          <a:r>
            <a:rPr lang="en-US"/>
            <a:t>:</a:t>
          </a:r>
        </a:p>
      </dgm:t>
    </dgm:pt>
    <dgm:pt modelId="{57681922-6ABE-4C38-91AA-932EBA5DEF39}" type="parTrans" cxnId="{232D906A-B833-43FB-8384-409156C6A1CD}">
      <dgm:prSet/>
      <dgm:spPr/>
      <dgm:t>
        <a:bodyPr/>
        <a:lstStyle/>
        <a:p>
          <a:endParaRPr lang="en-US"/>
        </a:p>
      </dgm:t>
    </dgm:pt>
    <dgm:pt modelId="{4B1E7ED8-EB87-4C46-B925-37528132D94E}" type="sibTrans" cxnId="{232D906A-B833-43FB-8384-409156C6A1CD}">
      <dgm:prSet/>
      <dgm:spPr/>
      <dgm:t>
        <a:bodyPr/>
        <a:lstStyle/>
        <a:p>
          <a:endParaRPr lang="en-US"/>
        </a:p>
      </dgm:t>
    </dgm:pt>
    <dgm:pt modelId="{3284F898-23CC-4A15-8F1E-161C543C014A}">
      <dgm:prSet custT="1"/>
      <dgm:spPr/>
      <dgm:t>
        <a:bodyPr/>
        <a:lstStyle/>
        <a:p>
          <a:pPr>
            <a:buNone/>
          </a:pPr>
          <a:r>
            <a:rPr lang="el-GR" sz="2400" b="1" u="sng" dirty="0">
              <a:solidFill>
                <a:schemeClr val="accent4">
                  <a:lumMod val="20000"/>
                  <a:lumOff val="80000"/>
                </a:schemeClr>
              </a:solidFill>
            </a:rPr>
            <a:t>Φαρμακοδυναμική</a:t>
          </a:r>
          <a:r>
            <a:rPr lang="en-US" sz="2400" b="0" dirty="0">
              <a:solidFill>
                <a:schemeClr val="accent4">
                  <a:lumMod val="20000"/>
                  <a:lumOff val="80000"/>
                </a:schemeClr>
              </a:solidFill>
            </a:rPr>
            <a:t>:</a:t>
          </a:r>
          <a:r>
            <a:rPr lang="el-GR" sz="2400" b="0" dirty="0">
              <a:solidFill>
                <a:schemeClr val="accent4">
                  <a:lumMod val="20000"/>
                  <a:lumOff val="80000"/>
                </a:schemeClr>
              </a:solidFill>
            </a:rPr>
            <a:t> </a:t>
          </a:r>
        </a:p>
        <a:p>
          <a:pPr>
            <a:buFontTx/>
            <a:buNone/>
          </a:pPr>
          <a:r>
            <a:rPr lang="el-GR" sz="1800" b="0" dirty="0"/>
            <a:t>-Μελετά την επίδραση του φαρμάκου στον οργανισμό.</a:t>
          </a:r>
        </a:p>
        <a:p>
          <a:pPr>
            <a:buFontTx/>
            <a:buNone/>
          </a:pPr>
          <a:r>
            <a:rPr lang="en-US" sz="1800" b="0" dirty="0"/>
            <a:t> </a:t>
          </a:r>
          <a:r>
            <a:rPr lang="el-GR" sz="1800" b="0" dirty="0"/>
            <a:t>-Εξετάζει το μηχανισμό δράσης και τα αποτελέσματα χορήγησης τους στον οργανισμό.</a:t>
          </a:r>
          <a:endParaRPr lang="en-US" sz="1800" b="0" dirty="0"/>
        </a:p>
      </dgm:t>
    </dgm:pt>
    <dgm:pt modelId="{8D0553D6-D745-4D0C-870D-68E9D3DC055C}" type="parTrans" cxnId="{9BB55804-710C-4CD5-81A0-B273CB9B4ABD}">
      <dgm:prSet/>
      <dgm:spPr/>
      <dgm:t>
        <a:bodyPr/>
        <a:lstStyle/>
        <a:p>
          <a:endParaRPr lang="en-US"/>
        </a:p>
      </dgm:t>
    </dgm:pt>
    <dgm:pt modelId="{B0F17CC6-9E5C-4B8C-8908-E0CF0A3E4CF6}" type="sibTrans" cxnId="{9BB55804-710C-4CD5-81A0-B273CB9B4ABD}">
      <dgm:prSet/>
      <dgm:spPr/>
      <dgm:t>
        <a:bodyPr/>
        <a:lstStyle/>
        <a:p>
          <a:endParaRPr lang="en-US"/>
        </a:p>
      </dgm:t>
    </dgm:pt>
    <dgm:pt modelId="{55CB9026-C76C-4EDF-91B2-AF1B6B448B46}">
      <dgm:prSet custT="1"/>
      <dgm:spPr/>
      <dgm:t>
        <a:bodyPr/>
        <a:lstStyle/>
        <a:p>
          <a:r>
            <a:rPr lang="el-GR" sz="2400" b="1" u="sng" dirty="0">
              <a:solidFill>
                <a:schemeClr val="accent4">
                  <a:lumMod val="20000"/>
                  <a:lumOff val="80000"/>
                </a:schemeClr>
              </a:solidFill>
            </a:rPr>
            <a:t>Φαρμακοκινητική</a:t>
          </a:r>
          <a:r>
            <a:rPr lang="en-US" sz="2400" dirty="0">
              <a:solidFill>
                <a:schemeClr val="accent4">
                  <a:lumMod val="20000"/>
                  <a:lumOff val="80000"/>
                </a:schemeClr>
              </a:solidFill>
            </a:rPr>
            <a:t>:</a:t>
          </a:r>
          <a:r>
            <a:rPr lang="el-GR" sz="2400" dirty="0">
              <a:solidFill>
                <a:schemeClr val="accent4">
                  <a:lumMod val="20000"/>
                  <a:lumOff val="80000"/>
                </a:schemeClr>
              </a:solidFill>
            </a:rPr>
            <a:t> </a:t>
          </a:r>
        </a:p>
        <a:p>
          <a:r>
            <a:rPr lang="el-GR" sz="1800" dirty="0"/>
            <a:t>Μελετά την επίδραση του οργανισμού στο φάρμακο.</a:t>
          </a:r>
          <a:endParaRPr lang="en-US" sz="1800" dirty="0"/>
        </a:p>
      </dgm:t>
    </dgm:pt>
    <dgm:pt modelId="{531A0908-708F-4FE7-81CF-EB21D7F799C0}" type="parTrans" cxnId="{9F3DD91E-2843-4B7D-AAB5-02A473DC8F4A}">
      <dgm:prSet/>
      <dgm:spPr/>
      <dgm:t>
        <a:bodyPr/>
        <a:lstStyle/>
        <a:p>
          <a:endParaRPr lang="en-US"/>
        </a:p>
      </dgm:t>
    </dgm:pt>
    <dgm:pt modelId="{D2404D6A-8203-4AEF-9B22-3ED6265681DE}" type="sibTrans" cxnId="{9F3DD91E-2843-4B7D-AAB5-02A473DC8F4A}">
      <dgm:prSet/>
      <dgm:spPr/>
      <dgm:t>
        <a:bodyPr/>
        <a:lstStyle/>
        <a:p>
          <a:endParaRPr lang="en-US"/>
        </a:p>
      </dgm:t>
    </dgm:pt>
    <dgm:pt modelId="{3FA05799-5F53-49A5-A8DE-59462DC4484C}" type="pres">
      <dgm:prSet presAssocID="{4F68DE1D-02F5-4608-8B6A-B7DFAB11D5AB}" presName="hierChild1" presStyleCnt="0">
        <dgm:presLayoutVars>
          <dgm:orgChart val="1"/>
          <dgm:chPref val="1"/>
          <dgm:dir/>
          <dgm:animOne val="branch"/>
          <dgm:animLvl val="lvl"/>
          <dgm:resizeHandles/>
        </dgm:presLayoutVars>
      </dgm:prSet>
      <dgm:spPr/>
    </dgm:pt>
    <dgm:pt modelId="{144FDFB1-0CB2-4752-A531-A9527AAE4019}" type="pres">
      <dgm:prSet presAssocID="{71FFB88F-5238-489A-BA08-D1D23A2D68EF}" presName="hierRoot1" presStyleCnt="0">
        <dgm:presLayoutVars>
          <dgm:hierBranch val="init"/>
        </dgm:presLayoutVars>
      </dgm:prSet>
      <dgm:spPr/>
    </dgm:pt>
    <dgm:pt modelId="{E7CE2B5F-03B3-4BBB-B61F-090A9206836B}" type="pres">
      <dgm:prSet presAssocID="{71FFB88F-5238-489A-BA08-D1D23A2D68EF}" presName="rootComposite1" presStyleCnt="0"/>
      <dgm:spPr/>
    </dgm:pt>
    <dgm:pt modelId="{D3DD5AF6-252D-4E19-844B-CF16C43EF3E3}" type="pres">
      <dgm:prSet presAssocID="{71FFB88F-5238-489A-BA08-D1D23A2D68EF}" presName="rootText1" presStyleLbl="node0" presStyleIdx="0" presStyleCnt="1">
        <dgm:presLayoutVars>
          <dgm:chPref val="3"/>
        </dgm:presLayoutVars>
      </dgm:prSet>
      <dgm:spPr/>
    </dgm:pt>
    <dgm:pt modelId="{26CB35FD-A82E-4678-8243-0C954E7A824F}" type="pres">
      <dgm:prSet presAssocID="{71FFB88F-5238-489A-BA08-D1D23A2D68EF}" presName="rootConnector1" presStyleLbl="node1" presStyleIdx="0" presStyleCnt="0"/>
      <dgm:spPr/>
    </dgm:pt>
    <dgm:pt modelId="{5E2999CA-7578-4218-A9D0-A59895E8B8F2}" type="pres">
      <dgm:prSet presAssocID="{71FFB88F-5238-489A-BA08-D1D23A2D68EF}" presName="hierChild2" presStyleCnt="0"/>
      <dgm:spPr/>
    </dgm:pt>
    <dgm:pt modelId="{DB3EB766-6BD2-42BB-8C66-6CC918386603}" type="pres">
      <dgm:prSet presAssocID="{8D0553D6-D745-4D0C-870D-68E9D3DC055C}" presName="Name64" presStyleLbl="parChTrans1D2" presStyleIdx="0" presStyleCnt="2"/>
      <dgm:spPr/>
    </dgm:pt>
    <dgm:pt modelId="{CEE19A62-0783-4A4C-ADE6-9DBDC75CD5C0}" type="pres">
      <dgm:prSet presAssocID="{3284F898-23CC-4A15-8F1E-161C543C014A}" presName="hierRoot2" presStyleCnt="0">
        <dgm:presLayoutVars>
          <dgm:hierBranch val="init"/>
        </dgm:presLayoutVars>
      </dgm:prSet>
      <dgm:spPr/>
    </dgm:pt>
    <dgm:pt modelId="{F2CE1966-8C2A-4779-9AB1-0479FA1E2D5B}" type="pres">
      <dgm:prSet presAssocID="{3284F898-23CC-4A15-8F1E-161C543C014A}" presName="rootComposite" presStyleCnt="0"/>
      <dgm:spPr/>
    </dgm:pt>
    <dgm:pt modelId="{1D00F485-1A62-4372-B30F-B197CCEA7141}" type="pres">
      <dgm:prSet presAssocID="{3284F898-23CC-4A15-8F1E-161C543C014A}" presName="rootText" presStyleLbl="node2" presStyleIdx="0" presStyleCnt="2" custScaleY="120264">
        <dgm:presLayoutVars>
          <dgm:chPref val="3"/>
        </dgm:presLayoutVars>
      </dgm:prSet>
      <dgm:spPr/>
    </dgm:pt>
    <dgm:pt modelId="{01ABA15C-2160-4829-A37C-594EAC6111A9}" type="pres">
      <dgm:prSet presAssocID="{3284F898-23CC-4A15-8F1E-161C543C014A}" presName="rootConnector" presStyleLbl="node2" presStyleIdx="0" presStyleCnt="2"/>
      <dgm:spPr/>
    </dgm:pt>
    <dgm:pt modelId="{586841B0-00E9-4594-B87D-051856F52691}" type="pres">
      <dgm:prSet presAssocID="{3284F898-23CC-4A15-8F1E-161C543C014A}" presName="hierChild4" presStyleCnt="0"/>
      <dgm:spPr/>
    </dgm:pt>
    <dgm:pt modelId="{75F63C2A-CAEE-4012-92C3-7651621B45AA}" type="pres">
      <dgm:prSet presAssocID="{3284F898-23CC-4A15-8F1E-161C543C014A}" presName="hierChild5" presStyleCnt="0"/>
      <dgm:spPr/>
    </dgm:pt>
    <dgm:pt modelId="{EC03BDDF-1D04-4494-9A5F-D387BF9BB032}" type="pres">
      <dgm:prSet presAssocID="{531A0908-708F-4FE7-81CF-EB21D7F799C0}" presName="Name64" presStyleLbl="parChTrans1D2" presStyleIdx="1" presStyleCnt="2"/>
      <dgm:spPr/>
    </dgm:pt>
    <dgm:pt modelId="{BAC2B26C-A884-4A24-A38A-A28A6BF259B8}" type="pres">
      <dgm:prSet presAssocID="{55CB9026-C76C-4EDF-91B2-AF1B6B448B46}" presName="hierRoot2" presStyleCnt="0">
        <dgm:presLayoutVars>
          <dgm:hierBranch val="init"/>
        </dgm:presLayoutVars>
      </dgm:prSet>
      <dgm:spPr/>
    </dgm:pt>
    <dgm:pt modelId="{EBDCD49A-EBEF-43E0-B86B-44F3DDAA2C83}" type="pres">
      <dgm:prSet presAssocID="{55CB9026-C76C-4EDF-91B2-AF1B6B448B46}" presName="rootComposite" presStyleCnt="0"/>
      <dgm:spPr/>
    </dgm:pt>
    <dgm:pt modelId="{65953152-6813-4DD8-90BD-9EC96E0462B4}" type="pres">
      <dgm:prSet presAssocID="{55CB9026-C76C-4EDF-91B2-AF1B6B448B46}" presName="rootText" presStyleLbl="node2" presStyleIdx="1" presStyleCnt="2">
        <dgm:presLayoutVars>
          <dgm:chPref val="3"/>
        </dgm:presLayoutVars>
      </dgm:prSet>
      <dgm:spPr/>
    </dgm:pt>
    <dgm:pt modelId="{FD01A34F-38FB-4D69-AB5F-34810CBEA1C8}" type="pres">
      <dgm:prSet presAssocID="{55CB9026-C76C-4EDF-91B2-AF1B6B448B46}" presName="rootConnector" presStyleLbl="node2" presStyleIdx="1" presStyleCnt="2"/>
      <dgm:spPr/>
    </dgm:pt>
    <dgm:pt modelId="{449ACA95-2AFA-4227-A6B3-272D5D0F1197}" type="pres">
      <dgm:prSet presAssocID="{55CB9026-C76C-4EDF-91B2-AF1B6B448B46}" presName="hierChild4" presStyleCnt="0"/>
      <dgm:spPr/>
    </dgm:pt>
    <dgm:pt modelId="{2DBF7EFB-5C8E-4604-B7AF-E89E45F0EC1F}" type="pres">
      <dgm:prSet presAssocID="{55CB9026-C76C-4EDF-91B2-AF1B6B448B46}" presName="hierChild5" presStyleCnt="0"/>
      <dgm:spPr/>
    </dgm:pt>
    <dgm:pt modelId="{C2F1D939-414E-46EE-BBEF-794E6DB39B52}" type="pres">
      <dgm:prSet presAssocID="{71FFB88F-5238-489A-BA08-D1D23A2D68EF}" presName="hierChild3" presStyleCnt="0"/>
      <dgm:spPr/>
    </dgm:pt>
  </dgm:ptLst>
  <dgm:cxnLst>
    <dgm:cxn modelId="{9BB55804-710C-4CD5-81A0-B273CB9B4ABD}" srcId="{71FFB88F-5238-489A-BA08-D1D23A2D68EF}" destId="{3284F898-23CC-4A15-8F1E-161C543C014A}" srcOrd="0" destOrd="0" parTransId="{8D0553D6-D745-4D0C-870D-68E9D3DC055C}" sibTransId="{B0F17CC6-9E5C-4B8C-8908-E0CF0A3E4CF6}"/>
    <dgm:cxn modelId="{9F3DD91E-2843-4B7D-AAB5-02A473DC8F4A}" srcId="{71FFB88F-5238-489A-BA08-D1D23A2D68EF}" destId="{55CB9026-C76C-4EDF-91B2-AF1B6B448B46}" srcOrd="1" destOrd="0" parTransId="{531A0908-708F-4FE7-81CF-EB21D7F799C0}" sibTransId="{D2404D6A-8203-4AEF-9B22-3ED6265681DE}"/>
    <dgm:cxn modelId="{1E1C2A5E-1AA3-47D1-A4CF-9DD32177BC90}" type="presOf" srcId="{55CB9026-C76C-4EDF-91B2-AF1B6B448B46}" destId="{FD01A34F-38FB-4D69-AB5F-34810CBEA1C8}" srcOrd="1" destOrd="0" presId="urn:microsoft.com/office/officeart/2009/3/layout/HorizontalOrganizationChart"/>
    <dgm:cxn modelId="{13FFB65E-9892-4726-816F-E51F0560D80D}" type="presOf" srcId="{4F68DE1D-02F5-4608-8B6A-B7DFAB11D5AB}" destId="{3FA05799-5F53-49A5-A8DE-59462DC4484C}" srcOrd="0" destOrd="0" presId="urn:microsoft.com/office/officeart/2009/3/layout/HorizontalOrganizationChart"/>
    <dgm:cxn modelId="{539A8747-A61C-4BB6-BEC6-9494994E33ED}" type="presOf" srcId="{3284F898-23CC-4A15-8F1E-161C543C014A}" destId="{01ABA15C-2160-4829-A37C-594EAC6111A9}" srcOrd="1" destOrd="0" presId="urn:microsoft.com/office/officeart/2009/3/layout/HorizontalOrganizationChart"/>
    <dgm:cxn modelId="{232D906A-B833-43FB-8384-409156C6A1CD}" srcId="{4F68DE1D-02F5-4608-8B6A-B7DFAB11D5AB}" destId="{71FFB88F-5238-489A-BA08-D1D23A2D68EF}" srcOrd="0" destOrd="0" parTransId="{57681922-6ABE-4C38-91AA-932EBA5DEF39}" sibTransId="{4B1E7ED8-EB87-4C46-B925-37528132D94E}"/>
    <dgm:cxn modelId="{63A00F57-F302-4DCE-B1C8-80AC2657F102}" type="presOf" srcId="{8D0553D6-D745-4D0C-870D-68E9D3DC055C}" destId="{DB3EB766-6BD2-42BB-8C66-6CC918386603}" srcOrd="0" destOrd="0" presId="urn:microsoft.com/office/officeart/2009/3/layout/HorizontalOrganizationChart"/>
    <dgm:cxn modelId="{876CA57A-8C6B-4A95-A1DE-CB40F47AD5B9}" type="presOf" srcId="{531A0908-708F-4FE7-81CF-EB21D7F799C0}" destId="{EC03BDDF-1D04-4494-9A5F-D387BF9BB032}" srcOrd="0" destOrd="0" presId="urn:microsoft.com/office/officeart/2009/3/layout/HorizontalOrganizationChart"/>
    <dgm:cxn modelId="{CFAB0A8F-75AB-408D-993B-190A7ED180EE}" type="presOf" srcId="{71FFB88F-5238-489A-BA08-D1D23A2D68EF}" destId="{26CB35FD-A82E-4678-8243-0C954E7A824F}" srcOrd="1" destOrd="0" presId="urn:microsoft.com/office/officeart/2009/3/layout/HorizontalOrganizationChart"/>
    <dgm:cxn modelId="{331A7E97-47F3-4B6C-B452-56B026678618}" type="presOf" srcId="{55CB9026-C76C-4EDF-91B2-AF1B6B448B46}" destId="{65953152-6813-4DD8-90BD-9EC96E0462B4}" srcOrd="0" destOrd="0" presId="urn:microsoft.com/office/officeart/2009/3/layout/HorizontalOrganizationChart"/>
    <dgm:cxn modelId="{2DD28CEB-A24D-4B7E-8D1F-C8BEC3A71B0F}" type="presOf" srcId="{3284F898-23CC-4A15-8F1E-161C543C014A}" destId="{1D00F485-1A62-4372-B30F-B197CCEA7141}" srcOrd="0" destOrd="0" presId="urn:microsoft.com/office/officeart/2009/3/layout/HorizontalOrganizationChart"/>
    <dgm:cxn modelId="{B40251F3-CA16-48FD-A14A-296D7C2AC608}" type="presOf" srcId="{71FFB88F-5238-489A-BA08-D1D23A2D68EF}" destId="{D3DD5AF6-252D-4E19-844B-CF16C43EF3E3}" srcOrd="0" destOrd="0" presId="urn:microsoft.com/office/officeart/2009/3/layout/HorizontalOrganizationChart"/>
    <dgm:cxn modelId="{25F55D7C-FC77-49C1-BD48-38D3ED0F22D1}" type="presParOf" srcId="{3FA05799-5F53-49A5-A8DE-59462DC4484C}" destId="{144FDFB1-0CB2-4752-A531-A9527AAE4019}" srcOrd="0" destOrd="0" presId="urn:microsoft.com/office/officeart/2009/3/layout/HorizontalOrganizationChart"/>
    <dgm:cxn modelId="{185DECBA-A19C-4C60-8F49-D0C1D655E92C}" type="presParOf" srcId="{144FDFB1-0CB2-4752-A531-A9527AAE4019}" destId="{E7CE2B5F-03B3-4BBB-B61F-090A9206836B}" srcOrd="0" destOrd="0" presId="urn:microsoft.com/office/officeart/2009/3/layout/HorizontalOrganizationChart"/>
    <dgm:cxn modelId="{7DA330E9-32FE-474B-8849-227B44BB8B83}" type="presParOf" srcId="{E7CE2B5F-03B3-4BBB-B61F-090A9206836B}" destId="{D3DD5AF6-252D-4E19-844B-CF16C43EF3E3}" srcOrd="0" destOrd="0" presId="urn:microsoft.com/office/officeart/2009/3/layout/HorizontalOrganizationChart"/>
    <dgm:cxn modelId="{4C172D1D-33E8-40C1-997B-CC8AF78E58CE}" type="presParOf" srcId="{E7CE2B5F-03B3-4BBB-B61F-090A9206836B}" destId="{26CB35FD-A82E-4678-8243-0C954E7A824F}" srcOrd="1" destOrd="0" presId="urn:microsoft.com/office/officeart/2009/3/layout/HorizontalOrganizationChart"/>
    <dgm:cxn modelId="{BDAADE4A-D044-4CC8-AA83-70CD1D90C3C8}" type="presParOf" srcId="{144FDFB1-0CB2-4752-A531-A9527AAE4019}" destId="{5E2999CA-7578-4218-A9D0-A59895E8B8F2}" srcOrd="1" destOrd="0" presId="urn:microsoft.com/office/officeart/2009/3/layout/HorizontalOrganizationChart"/>
    <dgm:cxn modelId="{72DE036B-1CFD-4DAD-BA11-9A06A824EE23}" type="presParOf" srcId="{5E2999CA-7578-4218-A9D0-A59895E8B8F2}" destId="{DB3EB766-6BD2-42BB-8C66-6CC918386603}" srcOrd="0" destOrd="0" presId="urn:microsoft.com/office/officeart/2009/3/layout/HorizontalOrganizationChart"/>
    <dgm:cxn modelId="{AF111E90-F816-42BA-8129-DF14E33D4B76}" type="presParOf" srcId="{5E2999CA-7578-4218-A9D0-A59895E8B8F2}" destId="{CEE19A62-0783-4A4C-ADE6-9DBDC75CD5C0}" srcOrd="1" destOrd="0" presId="urn:microsoft.com/office/officeart/2009/3/layout/HorizontalOrganizationChart"/>
    <dgm:cxn modelId="{F2EE5AD9-0A2F-4112-BD29-1C62A25FA47A}" type="presParOf" srcId="{CEE19A62-0783-4A4C-ADE6-9DBDC75CD5C0}" destId="{F2CE1966-8C2A-4779-9AB1-0479FA1E2D5B}" srcOrd="0" destOrd="0" presId="urn:microsoft.com/office/officeart/2009/3/layout/HorizontalOrganizationChart"/>
    <dgm:cxn modelId="{E92A3452-D27D-4896-8398-6BFEFB848EC5}" type="presParOf" srcId="{F2CE1966-8C2A-4779-9AB1-0479FA1E2D5B}" destId="{1D00F485-1A62-4372-B30F-B197CCEA7141}" srcOrd="0" destOrd="0" presId="urn:microsoft.com/office/officeart/2009/3/layout/HorizontalOrganizationChart"/>
    <dgm:cxn modelId="{5EC91B0F-5BC5-482C-963A-180A8643EAEB}" type="presParOf" srcId="{F2CE1966-8C2A-4779-9AB1-0479FA1E2D5B}" destId="{01ABA15C-2160-4829-A37C-594EAC6111A9}" srcOrd="1" destOrd="0" presId="urn:microsoft.com/office/officeart/2009/3/layout/HorizontalOrganizationChart"/>
    <dgm:cxn modelId="{8C4850A8-0FA9-4B45-84AE-F7CF5BEF6F17}" type="presParOf" srcId="{CEE19A62-0783-4A4C-ADE6-9DBDC75CD5C0}" destId="{586841B0-00E9-4594-B87D-051856F52691}" srcOrd="1" destOrd="0" presId="urn:microsoft.com/office/officeart/2009/3/layout/HorizontalOrganizationChart"/>
    <dgm:cxn modelId="{ABBC6105-00EF-495E-8F3C-539203860B44}" type="presParOf" srcId="{CEE19A62-0783-4A4C-ADE6-9DBDC75CD5C0}" destId="{75F63C2A-CAEE-4012-92C3-7651621B45AA}" srcOrd="2" destOrd="0" presId="urn:microsoft.com/office/officeart/2009/3/layout/HorizontalOrganizationChart"/>
    <dgm:cxn modelId="{DB853916-10C6-4574-BC74-60EBCEBA4A26}" type="presParOf" srcId="{5E2999CA-7578-4218-A9D0-A59895E8B8F2}" destId="{EC03BDDF-1D04-4494-9A5F-D387BF9BB032}" srcOrd="2" destOrd="0" presId="urn:microsoft.com/office/officeart/2009/3/layout/HorizontalOrganizationChart"/>
    <dgm:cxn modelId="{AE0B12D1-1851-410E-96ED-E7CF6BF36AD5}" type="presParOf" srcId="{5E2999CA-7578-4218-A9D0-A59895E8B8F2}" destId="{BAC2B26C-A884-4A24-A38A-A28A6BF259B8}" srcOrd="3" destOrd="0" presId="urn:microsoft.com/office/officeart/2009/3/layout/HorizontalOrganizationChart"/>
    <dgm:cxn modelId="{4F6F6B70-D375-4FD9-8108-B10109610C07}" type="presParOf" srcId="{BAC2B26C-A884-4A24-A38A-A28A6BF259B8}" destId="{EBDCD49A-EBEF-43E0-B86B-44F3DDAA2C83}" srcOrd="0" destOrd="0" presId="urn:microsoft.com/office/officeart/2009/3/layout/HorizontalOrganizationChart"/>
    <dgm:cxn modelId="{F72734B3-4012-47E4-AA01-0266776EEBFC}" type="presParOf" srcId="{EBDCD49A-EBEF-43E0-B86B-44F3DDAA2C83}" destId="{65953152-6813-4DD8-90BD-9EC96E0462B4}" srcOrd="0" destOrd="0" presId="urn:microsoft.com/office/officeart/2009/3/layout/HorizontalOrganizationChart"/>
    <dgm:cxn modelId="{E0D6BE68-B72E-460B-9BB0-D84AA0D633FC}" type="presParOf" srcId="{EBDCD49A-EBEF-43E0-B86B-44F3DDAA2C83}" destId="{FD01A34F-38FB-4D69-AB5F-34810CBEA1C8}" srcOrd="1" destOrd="0" presId="urn:microsoft.com/office/officeart/2009/3/layout/HorizontalOrganizationChart"/>
    <dgm:cxn modelId="{6196C782-E1A8-4BDC-9E03-C883D523D630}" type="presParOf" srcId="{BAC2B26C-A884-4A24-A38A-A28A6BF259B8}" destId="{449ACA95-2AFA-4227-A6B3-272D5D0F1197}" srcOrd="1" destOrd="0" presId="urn:microsoft.com/office/officeart/2009/3/layout/HorizontalOrganizationChart"/>
    <dgm:cxn modelId="{79968071-D081-4588-8E04-294BC02BAF2D}" type="presParOf" srcId="{BAC2B26C-A884-4A24-A38A-A28A6BF259B8}" destId="{2DBF7EFB-5C8E-4604-B7AF-E89E45F0EC1F}" srcOrd="2" destOrd="0" presId="urn:microsoft.com/office/officeart/2009/3/layout/HorizontalOrganizationChart"/>
    <dgm:cxn modelId="{958F9552-AD68-4F1C-B0AA-11820FFCBE3A}" type="presParOf" srcId="{144FDFB1-0CB2-4752-A531-A9527AAE4019}" destId="{C2F1D939-414E-46EE-BBEF-794E6DB39B5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923C1-65AF-4199-857B-18174A39CA66}">
      <dsp:nvSpPr>
        <dsp:cNvPr id="0" name=""/>
        <dsp:cNvSpPr/>
      </dsp:nvSpPr>
      <dsp:spPr>
        <a:xfrm>
          <a:off x="0" y="25748"/>
          <a:ext cx="10515600" cy="786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Σωστό φάρμακο</a:t>
          </a:r>
          <a:endParaRPr lang="en-US" sz="3200" kern="1200"/>
        </a:p>
      </dsp:txBody>
      <dsp:txXfrm>
        <a:off x="38381" y="64129"/>
        <a:ext cx="10438838" cy="709478"/>
      </dsp:txXfrm>
    </dsp:sp>
    <dsp:sp modelId="{AA10E217-C0EE-40AE-A3DC-A8AFC8B6D9F7}">
      <dsp:nvSpPr>
        <dsp:cNvPr id="0" name=""/>
        <dsp:cNvSpPr/>
      </dsp:nvSpPr>
      <dsp:spPr>
        <a:xfrm>
          <a:off x="0" y="904148"/>
          <a:ext cx="10515600" cy="786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Σωστός ασθενής</a:t>
          </a:r>
          <a:endParaRPr lang="en-US" sz="3200" kern="1200"/>
        </a:p>
      </dsp:txBody>
      <dsp:txXfrm>
        <a:off x="38381" y="942529"/>
        <a:ext cx="10438838" cy="709478"/>
      </dsp:txXfrm>
    </dsp:sp>
    <dsp:sp modelId="{85BD3CAE-76B0-4363-8158-DF3DE639CC50}">
      <dsp:nvSpPr>
        <dsp:cNvPr id="0" name=""/>
        <dsp:cNvSpPr/>
      </dsp:nvSpPr>
      <dsp:spPr>
        <a:xfrm>
          <a:off x="0" y="1782549"/>
          <a:ext cx="10515600" cy="786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Σωστή χορήγηση</a:t>
          </a:r>
          <a:endParaRPr lang="en-US" sz="3200" kern="1200"/>
        </a:p>
      </dsp:txBody>
      <dsp:txXfrm>
        <a:off x="38381" y="1820930"/>
        <a:ext cx="10438838" cy="709478"/>
      </dsp:txXfrm>
    </dsp:sp>
    <dsp:sp modelId="{4AA879EA-B562-4864-BE24-347B010004A7}">
      <dsp:nvSpPr>
        <dsp:cNvPr id="0" name=""/>
        <dsp:cNvSpPr/>
      </dsp:nvSpPr>
      <dsp:spPr>
        <a:xfrm>
          <a:off x="0" y="2660949"/>
          <a:ext cx="10515600" cy="786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Σωστή οδός χορήγησης</a:t>
          </a:r>
          <a:endParaRPr lang="en-US" sz="3200" kern="1200"/>
        </a:p>
      </dsp:txBody>
      <dsp:txXfrm>
        <a:off x="38381" y="2699330"/>
        <a:ext cx="10438838" cy="709478"/>
      </dsp:txXfrm>
    </dsp:sp>
    <dsp:sp modelId="{03F1DD00-43C5-411D-AADC-2F3DEFD676CD}">
      <dsp:nvSpPr>
        <dsp:cNvPr id="0" name=""/>
        <dsp:cNvSpPr/>
      </dsp:nvSpPr>
      <dsp:spPr>
        <a:xfrm>
          <a:off x="0" y="3539349"/>
          <a:ext cx="10515600" cy="786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a:t>Σωστή ώρα</a:t>
          </a:r>
          <a:endParaRPr lang="en-US" sz="3200" kern="1200"/>
        </a:p>
      </dsp:txBody>
      <dsp:txXfrm>
        <a:off x="38381" y="3577730"/>
        <a:ext cx="10438838"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3BDDF-1D04-4494-9A5F-D387BF9BB032}">
      <dsp:nvSpPr>
        <dsp:cNvPr id="0" name=""/>
        <dsp:cNvSpPr/>
      </dsp:nvSpPr>
      <dsp:spPr>
        <a:xfrm>
          <a:off x="4780284" y="2175669"/>
          <a:ext cx="955030" cy="1174221"/>
        </a:xfrm>
        <a:custGeom>
          <a:avLst/>
          <a:gdLst/>
          <a:ahLst/>
          <a:cxnLst/>
          <a:rect l="0" t="0" r="0" b="0"/>
          <a:pathLst>
            <a:path>
              <a:moveTo>
                <a:pt x="0" y="0"/>
              </a:moveTo>
              <a:lnTo>
                <a:pt x="477515" y="0"/>
              </a:lnTo>
              <a:lnTo>
                <a:pt x="477515" y="1174221"/>
              </a:lnTo>
              <a:lnTo>
                <a:pt x="955030" y="117422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3EB766-6BD2-42BB-8C66-6CC918386603}">
      <dsp:nvSpPr>
        <dsp:cNvPr id="0" name=""/>
        <dsp:cNvSpPr/>
      </dsp:nvSpPr>
      <dsp:spPr>
        <a:xfrm>
          <a:off x="4780284" y="1149011"/>
          <a:ext cx="955030" cy="1026657"/>
        </a:xfrm>
        <a:custGeom>
          <a:avLst/>
          <a:gdLst/>
          <a:ahLst/>
          <a:cxnLst/>
          <a:rect l="0" t="0" r="0" b="0"/>
          <a:pathLst>
            <a:path>
              <a:moveTo>
                <a:pt x="0" y="1026657"/>
              </a:moveTo>
              <a:lnTo>
                <a:pt x="477515" y="1026657"/>
              </a:lnTo>
              <a:lnTo>
                <a:pt x="477515" y="0"/>
              </a:lnTo>
              <a:lnTo>
                <a:pt x="955030"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DD5AF6-252D-4E19-844B-CF16C43EF3E3}">
      <dsp:nvSpPr>
        <dsp:cNvPr id="0" name=""/>
        <dsp:cNvSpPr/>
      </dsp:nvSpPr>
      <dsp:spPr>
        <a:xfrm>
          <a:off x="5134" y="1447458"/>
          <a:ext cx="4775150" cy="14564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H E</a:t>
          </a:r>
          <a:r>
            <a:rPr lang="el-GR" sz="2900" kern="1200"/>
            <a:t>πιστήμη της φαρμακολογίας περιλαμβάνει 2 βασικούς κλάδους</a:t>
          </a:r>
          <a:r>
            <a:rPr lang="en-US" sz="2900" kern="1200"/>
            <a:t>:</a:t>
          </a:r>
        </a:p>
      </dsp:txBody>
      <dsp:txXfrm>
        <a:off x="5134" y="1447458"/>
        <a:ext cx="4775150" cy="1456420"/>
      </dsp:txXfrm>
    </dsp:sp>
    <dsp:sp modelId="{1D00F485-1A62-4372-B30F-B197CCEA7141}">
      <dsp:nvSpPr>
        <dsp:cNvPr id="0" name=""/>
        <dsp:cNvSpPr/>
      </dsp:nvSpPr>
      <dsp:spPr>
        <a:xfrm>
          <a:off x="5735315" y="273236"/>
          <a:ext cx="4775150" cy="175154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u="sng" kern="1200" dirty="0">
              <a:solidFill>
                <a:schemeClr val="accent4">
                  <a:lumMod val="20000"/>
                  <a:lumOff val="80000"/>
                </a:schemeClr>
              </a:solidFill>
            </a:rPr>
            <a:t>Φαρμακοδυναμική</a:t>
          </a:r>
          <a:r>
            <a:rPr lang="en-US" sz="2400" b="0" kern="1200" dirty="0">
              <a:solidFill>
                <a:schemeClr val="accent4">
                  <a:lumMod val="20000"/>
                  <a:lumOff val="80000"/>
                </a:schemeClr>
              </a:solidFill>
            </a:rPr>
            <a:t>:</a:t>
          </a:r>
          <a:r>
            <a:rPr lang="el-GR" sz="2400" b="0" kern="1200" dirty="0">
              <a:solidFill>
                <a:schemeClr val="accent4">
                  <a:lumMod val="20000"/>
                  <a:lumOff val="80000"/>
                </a:schemeClr>
              </a:solidFill>
            </a:rPr>
            <a:t> </a:t>
          </a:r>
        </a:p>
        <a:p>
          <a:pPr marL="0" lvl="0" indent="0" algn="ctr" defTabSz="1066800">
            <a:lnSpc>
              <a:spcPct val="90000"/>
            </a:lnSpc>
            <a:spcBef>
              <a:spcPct val="0"/>
            </a:spcBef>
            <a:spcAft>
              <a:spcPct val="35000"/>
            </a:spcAft>
            <a:buFontTx/>
            <a:buNone/>
          </a:pPr>
          <a:r>
            <a:rPr lang="el-GR" sz="1800" b="0" kern="1200" dirty="0"/>
            <a:t>-Μελετά την επίδραση του φαρμάκου στον οργανισμό.</a:t>
          </a:r>
        </a:p>
        <a:p>
          <a:pPr marL="0" lvl="0" indent="0" algn="ctr" defTabSz="1066800">
            <a:lnSpc>
              <a:spcPct val="90000"/>
            </a:lnSpc>
            <a:spcBef>
              <a:spcPct val="0"/>
            </a:spcBef>
            <a:spcAft>
              <a:spcPct val="35000"/>
            </a:spcAft>
            <a:buFontTx/>
            <a:buNone/>
          </a:pPr>
          <a:r>
            <a:rPr lang="en-US" sz="1800" b="0" kern="1200" dirty="0"/>
            <a:t> </a:t>
          </a:r>
          <a:r>
            <a:rPr lang="el-GR" sz="1800" b="0" kern="1200" dirty="0"/>
            <a:t>-Εξετάζει το μηχανισμό δράσης και τα αποτελέσματα χορήγησης τους στον οργανισμό.</a:t>
          </a:r>
          <a:endParaRPr lang="en-US" sz="1800" b="0" kern="1200" dirty="0"/>
        </a:p>
      </dsp:txBody>
      <dsp:txXfrm>
        <a:off x="5735315" y="273236"/>
        <a:ext cx="4775150" cy="1751549"/>
      </dsp:txXfrm>
    </dsp:sp>
    <dsp:sp modelId="{65953152-6813-4DD8-90BD-9EC96E0462B4}">
      <dsp:nvSpPr>
        <dsp:cNvPr id="0" name=""/>
        <dsp:cNvSpPr/>
      </dsp:nvSpPr>
      <dsp:spPr>
        <a:xfrm>
          <a:off x="5735315" y="2621680"/>
          <a:ext cx="4775150" cy="14564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u="sng" kern="1200" dirty="0">
              <a:solidFill>
                <a:schemeClr val="accent4">
                  <a:lumMod val="20000"/>
                  <a:lumOff val="80000"/>
                </a:schemeClr>
              </a:solidFill>
            </a:rPr>
            <a:t>Φαρμακοκινητική</a:t>
          </a:r>
          <a:r>
            <a:rPr lang="en-US" sz="2400" kern="1200" dirty="0">
              <a:solidFill>
                <a:schemeClr val="accent4">
                  <a:lumMod val="20000"/>
                  <a:lumOff val="80000"/>
                </a:schemeClr>
              </a:solidFill>
            </a:rPr>
            <a:t>:</a:t>
          </a:r>
          <a:r>
            <a:rPr lang="el-GR" sz="2400" kern="1200" dirty="0">
              <a:solidFill>
                <a:schemeClr val="accent4">
                  <a:lumMod val="20000"/>
                  <a:lumOff val="80000"/>
                </a:schemeClr>
              </a:solidFill>
            </a:rPr>
            <a:t> </a:t>
          </a:r>
        </a:p>
        <a:p>
          <a:pPr marL="0" lvl="0" indent="0" algn="ctr" defTabSz="1066800">
            <a:lnSpc>
              <a:spcPct val="90000"/>
            </a:lnSpc>
            <a:spcBef>
              <a:spcPct val="0"/>
            </a:spcBef>
            <a:spcAft>
              <a:spcPct val="35000"/>
            </a:spcAft>
            <a:buNone/>
          </a:pPr>
          <a:r>
            <a:rPr lang="el-GR" sz="1800" kern="1200" dirty="0"/>
            <a:t>Μελετά την επίδραση του οργανισμού στο φάρμακο.</a:t>
          </a:r>
          <a:endParaRPr lang="en-US" sz="1800" kern="1200" dirty="0"/>
        </a:p>
      </dsp:txBody>
      <dsp:txXfrm>
        <a:off x="5735315" y="2621680"/>
        <a:ext cx="4775150" cy="14564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05E9C7-3F2A-9B12-D4B3-5FDBF4E21F6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6EE6367-B25A-0199-BB14-7DB657E0E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195CE1D-F00C-3A52-D70F-612FA6770720}"/>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5" name="Θέση υποσέλιδου 4">
            <a:extLst>
              <a:ext uri="{FF2B5EF4-FFF2-40B4-BE49-F238E27FC236}">
                <a16:creationId xmlns:a16="http://schemas.microsoft.com/office/drawing/2014/main" id="{57271DFA-1D68-1167-7BF4-B550DE0DD34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884376C-81EC-E50E-C46C-5A966B804327}"/>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45266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8CAAF2-6D4E-43FE-D79E-D828DB9B87C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C4E3DF3-15AB-E1D3-6789-2F664B268AE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E0CD91-50DF-920F-9780-DF19E05B3094}"/>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5" name="Θέση υποσέλιδου 4">
            <a:extLst>
              <a:ext uri="{FF2B5EF4-FFF2-40B4-BE49-F238E27FC236}">
                <a16:creationId xmlns:a16="http://schemas.microsoft.com/office/drawing/2014/main" id="{51551EA7-5F90-9180-F147-7698A01D15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35771CC-5989-7EF9-E119-F182B99D49AE}"/>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304395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62C26BA-DFEE-ABEF-585B-8C285A75ED1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451A4A5-2A4D-905B-C045-1D117362120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8A06753-ED67-D8F8-3738-64EF752CE9EA}"/>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5" name="Θέση υποσέλιδου 4">
            <a:extLst>
              <a:ext uri="{FF2B5EF4-FFF2-40B4-BE49-F238E27FC236}">
                <a16:creationId xmlns:a16="http://schemas.microsoft.com/office/drawing/2014/main" id="{EAB28450-A2B5-D722-ED6F-2CF7EDECCC8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5F4DF71-A1FE-110A-E7C7-2B1CCB0F8B72}"/>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243957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668ECF-BFBD-6A88-74D8-8A758CA536E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6240C98-231E-78A1-0F01-DCDAE0D2821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730EE18-2900-0879-8CEB-0848A559F6EB}"/>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5" name="Θέση υποσέλιδου 4">
            <a:extLst>
              <a:ext uri="{FF2B5EF4-FFF2-40B4-BE49-F238E27FC236}">
                <a16:creationId xmlns:a16="http://schemas.microsoft.com/office/drawing/2014/main" id="{4AF4EDCE-72B8-935B-399C-A94DF3ABE8C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4065D08-12C1-78D5-91CC-8B6AAACDE221}"/>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112714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B01344-2FE4-9EA5-2FEC-0BEBA0546A3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D3B95DA-416A-9643-6363-78D045E6B6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695530F-2072-D3B7-3BEC-4FCCDCB66F74}"/>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5" name="Θέση υποσέλιδου 4">
            <a:extLst>
              <a:ext uri="{FF2B5EF4-FFF2-40B4-BE49-F238E27FC236}">
                <a16:creationId xmlns:a16="http://schemas.microsoft.com/office/drawing/2014/main" id="{35D5941A-C1EC-860D-E25F-C387A1AF43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1FFEB4A-8AAB-1C5E-A5BB-7DA605CE5370}"/>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239998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55A1FC-AE89-2984-5B79-5946F3834B4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B0C218F-1609-EA4A-5605-1FD1F54D19F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CC3F492-711C-2499-D795-4101CAC78FB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218E09C-8803-940E-B814-F6EBC6E783F4}"/>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6" name="Θέση υποσέλιδου 5">
            <a:extLst>
              <a:ext uri="{FF2B5EF4-FFF2-40B4-BE49-F238E27FC236}">
                <a16:creationId xmlns:a16="http://schemas.microsoft.com/office/drawing/2014/main" id="{FB7B99E0-7962-6343-051A-F0D0C5137C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09675CB-9360-29C4-57CC-C2CEE28248A4}"/>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120514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58DA98-2FEE-05B3-DA77-4C73F5DB66E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46E5F43-C231-737A-3CDD-CFEA5DB56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9C4F179-08B6-247D-EF95-FCF6C50A99F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9288D74-FAB8-8A2F-4203-44F0D9844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415AAEB-61FF-6AB3-D85D-0101C001664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8A0698F-896E-E7B1-0A52-2D0F58D04390}"/>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8" name="Θέση υποσέλιδου 7">
            <a:extLst>
              <a:ext uri="{FF2B5EF4-FFF2-40B4-BE49-F238E27FC236}">
                <a16:creationId xmlns:a16="http://schemas.microsoft.com/office/drawing/2014/main" id="{F50981ED-93B7-6366-5048-3CEC9AEFEE5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8F142AA-7EF1-6968-32EC-7E0B6DF4CF93}"/>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5146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EA19B0-D96E-028C-FEEB-221A1809527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B374870-439A-3B0A-E1A3-7ABC78175E8B}"/>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4" name="Θέση υποσέλιδου 3">
            <a:extLst>
              <a:ext uri="{FF2B5EF4-FFF2-40B4-BE49-F238E27FC236}">
                <a16:creationId xmlns:a16="http://schemas.microsoft.com/office/drawing/2014/main" id="{F46C260D-6A1A-D627-6812-C506EA42641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CE1531D-7CFD-5422-3B37-B9E441F86ED7}"/>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29366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A25D1F5-765B-D00D-77D4-6AB9F1097470}"/>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3" name="Θέση υποσέλιδου 2">
            <a:extLst>
              <a:ext uri="{FF2B5EF4-FFF2-40B4-BE49-F238E27FC236}">
                <a16:creationId xmlns:a16="http://schemas.microsoft.com/office/drawing/2014/main" id="{356E8CA9-7F99-6C24-1CB4-B1E325B6178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BD19831-EE6C-4332-330A-F08E85BE58F9}"/>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396061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A1D3C5-84FA-0EA4-C7B6-EBEC29F1114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7688D62-5F0E-FE49-81C0-74AE22F9A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16DBAEB-87F2-03D8-10F2-81E30383B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B1A2016-5BC6-4B74-14EE-218E80EAE130}"/>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6" name="Θέση υποσέλιδου 5">
            <a:extLst>
              <a:ext uri="{FF2B5EF4-FFF2-40B4-BE49-F238E27FC236}">
                <a16:creationId xmlns:a16="http://schemas.microsoft.com/office/drawing/2014/main" id="{DDED42DA-9335-7200-26B5-9187B6A7548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62D30AE-EE3E-FE4A-0CB5-0A8E7613BE27}"/>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142795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BAA2B3-FEFD-0F87-11F4-2CD60E0D2E9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A1DAA9A-DBA0-B56D-C961-1AA867E42D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F454560-EFB9-50B7-0587-82E65812F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6D1BE3D-B5F6-E372-F57A-866DFA62E56C}"/>
              </a:ext>
            </a:extLst>
          </p:cNvPr>
          <p:cNvSpPr>
            <a:spLocks noGrp="1"/>
          </p:cNvSpPr>
          <p:nvPr>
            <p:ph type="dt" sz="half" idx="10"/>
          </p:nvPr>
        </p:nvSpPr>
        <p:spPr/>
        <p:txBody>
          <a:bodyPr/>
          <a:lstStyle/>
          <a:p>
            <a:fld id="{4C57C66E-AEFE-4D01-BCD5-95DEF5B262B1}" type="datetimeFigureOut">
              <a:rPr lang="el-GR" smtClean="0"/>
              <a:t>15/10/2024</a:t>
            </a:fld>
            <a:endParaRPr lang="el-GR"/>
          </a:p>
        </p:txBody>
      </p:sp>
      <p:sp>
        <p:nvSpPr>
          <p:cNvPr id="6" name="Θέση υποσέλιδου 5">
            <a:extLst>
              <a:ext uri="{FF2B5EF4-FFF2-40B4-BE49-F238E27FC236}">
                <a16:creationId xmlns:a16="http://schemas.microsoft.com/office/drawing/2014/main" id="{E15B7C52-3C22-30A2-3B9D-F93B67081BE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6B5D1A4-ADC9-0643-88DE-E8064E514C39}"/>
              </a:ext>
            </a:extLst>
          </p:cNvPr>
          <p:cNvSpPr>
            <a:spLocks noGrp="1"/>
          </p:cNvSpPr>
          <p:nvPr>
            <p:ph type="sldNum" sz="quarter" idx="12"/>
          </p:nvPr>
        </p:nvSpPr>
        <p:spPr/>
        <p:txBody>
          <a:bodyPr/>
          <a:lstStyle/>
          <a:p>
            <a:fld id="{A4325F60-E737-4BB6-874A-14B3E88F2BBB}" type="slidenum">
              <a:rPr lang="el-GR" smtClean="0"/>
              <a:t>‹#›</a:t>
            </a:fld>
            <a:endParaRPr lang="el-GR"/>
          </a:p>
        </p:txBody>
      </p:sp>
    </p:spTree>
    <p:extLst>
      <p:ext uri="{BB962C8B-B14F-4D97-AF65-F5344CB8AC3E}">
        <p14:creationId xmlns:p14="http://schemas.microsoft.com/office/powerpoint/2010/main" val="107754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BBF8899-712E-8A1B-0A42-BB855F221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D3A74F0-B424-7BEF-3664-3E1C144BB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DBE8BC7-BA19-52DA-12AD-90FBCDABA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57C66E-AEFE-4D01-BCD5-95DEF5B262B1}" type="datetimeFigureOut">
              <a:rPr lang="el-GR" smtClean="0"/>
              <a:t>15/10/2024</a:t>
            </a:fld>
            <a:endParaRPr lang="el-GR"/>
          </a:p>
        </p:txBody>
      </p:sp>
      <p:sp>
        <p:nvSpPr>
          <p:cNvPr id="5" name="Θέση υποσέλιδου 4">
            <a:extLst>
              <a:ext uri="{FF2B5EF4-FFF2-40B4-BE49-F238E27FC236}">
                <a16:creationId xmlns:a16="http://schemas.microsoft.com/office/drawing/2014/main" id="{82190EE8-246D-8761-E69E-968F1335A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CF54EB3-1BFC-AC7C-A81B-B2B7368F38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325F60-E737-4BB6-874A-14B3E88F2BBB}" type="slidenum">
              <a:rPr lang="el-GR" smtClean="0"/>
              <a:t>‹#›</a:t>
            </a:fld>
            <a:endParaRPr lang="el-GR"/>
          </a:p>
        </p:txBody>
      </p:sp>
    </p:spTree>
    <p:extLst>
      <p:ext uri="{BB962C8B-B14F-4D97-AF65-F5344CB8AC3E}">
        <p14:creationId xmlns:p14="http://schemas.microsoft.com/office/powerpoint/2010/main" val="1844084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12F383F-B981-4BC3-9E2B-7BE938CE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0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AA485AD-076E-4077-A6E6-C3C9F0C39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088DBDF-80D5-4FC0-8A54-9D660B728D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8" name="Rectangle 27">
            <a:extLst>
              <a:ext uri="{FF2B5EF4-FFF2-40B4-BE49-F238E27FC236}">
                <a16:creationId xmlns:a16="http://schemas.microsoft.com/office/drawing/2014/main" id="{58D235B8-3D10-493F-88AC-84BB404C1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Εικόνα 3">
            <a:extLst>
              <a:ext uri="{FF2B5EF4-FFF2-40B4-BE49-F238E27FC236}">
                <a16:creationId xmlns:a16="http://schemas.microsoft.com/office/drawing/2014/main" id="{4BEFF60C-CE4E-4DF5-1CEC-A42639CE5A33}"/>
              </a:ext>
            </a:extLst>
          </p:cNvPr>
          <p:cNvPicPr>
            <a:picLocks noChangeAspect="1"/>
          </p:cNvPicPr>
          <p:nvPr/>
        </p:nvPicPr>
        <p:blipFill>
          <a:blip r:embed="rId3">
            <a:alphaModFix amt="60000"/>
          </a:blip>
          <a:srcRect l="43" r="3538" b="1"/>
          <a:stretch/>
        </p:blipFill>
        <p:spPr>
          <a:xfrm>
            <a:off x="20" y="10"/>
            <a:ext cx="12188932" cy="6857990"/>
          </a:xfrm>
          <a:prstGeom prst="rect">
            <a:avLst/>
          </a:prstGeom>
        </p:spPr>
      </p:pic>
      <p:sp>
        <p:nvSpPr>
          <p:cNvPr id="2" name="Τίτλος 1">
            <a:extLst>
              <a:ext uri="{FF2B5EF4-FFF2-40B4-BE49-F238E27FC236}">
                <a16:creationId xmlns:a16="http://schemas.microsoft.com/office/drawing/2014/main" id="{4E9AC3E6-1382-31F4-7976-BF0BC6436582}"/>
              </a:ext>
            </a:extLst>
          </p:cNvPr>
          <p:cNvSpPr>
            <a:spLocks noGrp="1"/>
          </p:cNvSpPr>
          <p:nvPr>
            <p:ph type="ctrTitle"/>
          </p:nvPr>
        </p:nvSpPr>
        <p:spPr>
          <a:xfrm>
            <a:off x="1200842" y="2214860"/>
            <a:ext cx="9801082" cy="1675466"/>
          </a:xfrm>
        </p:spPr>
        <p:txBody>
          <a:bodyPr anchor="t">
            <a:normAutofit/>
          </a:bodyPr>
          <a:lstStyle/>
          <a:p>
            <a:r>
              <a:rPr lang="el-GR" sz="4800" b="1" dirty="0">
                <a:solidFill>
                  <a:srgbClr val="FFFFFF"/>
                </a:solidFill>
              </a:rPr>
              <a:t>ΦΑΡΜΑΚΟΛΟΓΙΑ </a:t>
            </a:r>
            <a:br>
              <a:rPr lang="el-GR" sz="4800" b="1" dirty="0">
                <a:solidFill>
                  <a:srgbClr val="FFFFFF"/>
                </a:solidFill>
              </a:rPr>
            </a:br>
            <a:endParaRPr lang="el-GR" sz="4800" dirty="0">
              <a:solidFill>
                <a:srgbClr val="FFFFFF"/>
              </a:solidFill>
            </a:endParaRPr>
          </a:p>
        </p:txBody>
      </p:sp>
      <p:sp>
        <p:nvSpPr>
          <p:cNvPr id="3" name="Υπότιτλος 2">
            <a:extLst>
              <a:ext uri="{FF2B5EF4-FFF2-40B4-BE49-F238E27FC236}">
                <a16:creationId xmlns:a16="http://schemas.microsoft.com/office/drawing/2014/main" id="{8FB33AA1-CE36-1FBD-4B0B-AD115B17F61A}"/>
              </a:ext>
            </a:extLst>
          </p:cNvPr>
          <p:cNvSpPr>
            <a:spLocks noGrp="1"/>
          </p:cNvSpPr>
          <p:nvPr>
            <p:ph type="subTitle" idx="1"/>
          </p:nvPr>
        </p:nvSpPr>
        <p:spPr>
          <a:xfrm>
            <a:off x="1200842" y="2224377"/>
            <a:ext cx="9801082" cy="1116170"/>
          </a:xfrm>
        </p:spPr>
        <p:txBody>
          <a:bodyPr anchor="b">
            <a:normAutofit/>
          </a:bodyPr>
          <a:lstStyle/>
          <a:p>
            <a:r>
              <a:rPr lang="el-GR" sz="2000" dirty="0">
                <a:solidFill>
                  <a:srgbClr val="FFFFFF"/>
                </a:solidFill>
              </a:rPr>
              <a:t>ΚΑΘΗΓΗΤΗΣ</a:t>
            </a:r>
            <a:r>
              <a:rPr lang="en-US" sz="2000" dirty="0">
                <a:solidFill>
                  <a:srgbClr val="FFFFFF"/>
                </a:solidFill>
              </a:rPr>
              <a:t>: K</a:t>
            </a:r>
            <a:r>
              <a:rPr lang="el-GR" sz="2000" dirty="0">
                <a:solidFill>
                  <a:srgbClr val="FFFFFF"/>
                </a:solidFill>
              </a:rPr>
              <a:t>ΑΛΤΣΗ ΣΠΥΡΙΔΟΥΛΑ</a:t>
            </a:r>
          </a:p>
        </p:txBody>
      </p:sp>
    </p:spTree>
    <p:extLst>
      <p:ext uri="{BB962C8B-B14F-4D97-AF65-F5344CB8AC3E}">
        <p14:creationId xmlns:p14="http://schemas.microsoft.com/office/powerpoint/2010/main" val="89642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81A0D0-6BB0-21CC-7DA7-FFF119DF4D1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F1D5C3-F853-93FA-41B2-F4319AC3D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66963A-B9ED-8791-06B4-D0081408D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DC86F7-213F-50FF-83A6-DA20B9E95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661109-2B29-28B5-AEBD-D8D6A8286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ABA40D-93CC-90AD-BE8B-6FF39CEB6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52F0780-2184-E586-384B-35153B7DD96F}"/>
              </a:ext>
            </a:extLst>
          </p:cNvPr>
          <p:cNvSpPr>
            <a:spLocks noGrp="1"/>
          </p:cNvSpPr>
          <p:nvPr>
            <p:ph type="title"/>
          </p:nvPr>
        </p:nvSpPr>
        <p:spPr>
          <a:xfrm>
            <a:off x="1371599" y="294538"/>
            <a:ext cx="9895951" cy="1033669"/>
          </a:xfrm>
        </p:spPr>
        <p:txBody>
          <a:bodyPr>
            <a:normAutofit/>
          </a:bodyPr>
          <a:lstStyle/>
          <a:p>
            <a:r>
              <a:rPr lang="el-GR" sz="4000" b="1" dirty="0">
                <a:solidFill>
                  <a:schemeClr val="bg2"/>
                </a:solidFill>
              </a:rPr>
              <a:t>Θεμελιώδεις αρχές της φαρμακοθεραπείας</a:t>
            </a:r>
            <a:r>
              <a:rPr lang="el-GR" sz="4000" dirty="0">
                <a:solidFill>
                  <a:schemeClr val="bg2"/>
                </a:solidFill>
              </a:rPr>
              <a:t> </a:t>
            </a:r>
          </a:p>
        </p:txBody>
      </p:sp>
      <p:sp>
        <p:nvSpPr>
          <p:cNvPr id="3" name="Θέση περιεχομένου 2">
            <a:extLst>
              <a:ext uri="{FF2B5EF4-FFF2-40B4-BE49-F238E27FC236}">
                <a16:creationId xmlns:a16="http://schemas.microsoft.com/office/drawing/2014/main" id="{874B1AAE-FDDF-BE7D-F13B-6ADCFF5B9F07}"/>
              </a:ext>
            </a:extLst>
          </p:cNvPr>
          <p:cNvSpPr>
            <a:spLocks noGrp="1"/>
          </p:cNvSpPr>
          <p:nvPr>
            <p:ph idx="1"/>
          </p:nvPr>
        </p:nvSpPr>
        <p:spPr>
          <a:xfrm>
            <a:off x="696684" y="3896856"/>
            <a:ext cx="9724031" cy="2155832"/>
          </a:xfrm>
        </p:spPr>
        <p:txBody>
          <a:bodyPr anchor="ctr">
            <a:normAutofit lnSpcReduction="10000"/>
          </a:bodyPr>
          <a:lstStyle/>
          <a:p>
            <a:pPr marL="0" indent="0">
              <a:buNone/>
            </a:pPr>
            <a:r>
              <a:rPr lang="en-US" sz="3200" dirty="0">
                <a:solidFill>
                  <a:srgbClr val="C00000"/>
                </a:solidFill>
              </a:rPr>
              <a:t>A</a:t>
            </a:r>
            <a:r>
              <a:rPr lang="en-US" sz="3200" dirty="0"/>
              <a:t>BSORPTION</a:t>
            </a:r>
          </a:p>
          <a:p>
            <a:pPr marL="0" indent="0">
              <a:buNone/>
            </a:pPr>
            <a:r>
              <a:rPr lang="en-US" sz="3200" dirty="0">
                <a:solidFill>
                  <a:srgbClr val="C00000"/>
                </a:solidFill>
              </a:rPr>
              <a:t>D</a:t>
            </a:r>
            <a:r>
              <a:rPr lang="en-US" sz="3200" dirty="0"/>
              <a:t>ISTRIBUTION</a:t>
            </a:r>
          </a:p>
          <a:p>
            <a:pPr marL="0" indent="0">
              <a:buNone/>
            </a:pPr>
            <a:r>
              <a:rPr lang="en-US" sz="3200" dirty="0">
                <a:solidFill>
                  <a:srgbClr val="C00000"/>
                </a:solidFill>
              </a:rPr>
              <a:t>M</a:t>
            </a:r>
            <a:r>
              <a:rPr lang="en-US" sz="3200" dirty="0"/>
              <a:t>ETABOLISM</a:t>
            </a:r>
          </a:p>
          <a:p>
            <a:pPr marL="0" indent="0">
              <a:buNone/>
            </a:pPr>
            <a:r>
              <a:rPr lang="en-US" sz="3200" dirty="0">
                <a:solidFill>
                  <a:srgbClr val="C00000"/>
                </a:solidFill>
              </a:rPr>
              <a:t>E</a:t>
            </a:r>
            <a:r>
              <a:rPr lang="en-US" sz="3200" dirty="0"/>
              <a:t>XCRETION</a:t>
            </a:r>
          </a:p>
          <a:p>
            <a:pPr marL="0" indent="0">
              <a:buNone/>
            </a:pPr>
            <a:endParaRPr lang="el-GR" sz="2000" dirty="0"/>
          </a:p>
        </p:txBody>
      </p:sp>
      <p:sp>
        <p:nvSpPr>
          <p:cNvPr id="11" name="TextBox 10">
            <a:extLst>
              <a:ext uri="{FF2B5EF4-FFF2-40B4-BE49-F238E27FC236}">
                <a16:creationId xmlns:a16="http://schemas.microsoft.com/office/drawing/2014/main" id="{2B55FB2E-BAED-8492-23A7-3BA6B2F2A0B2}"/>
              </a:ext>
            </a:extLst>
          </p:cNvPr>
          <p:cNvSpPr txBox="1"/>
          <p:nvPr/>
        </p:nvSpPr>
        <p:spPr>
          <a:xfrm>
            <a:off x="903514" y="1981902"/>
            <a:ext cx="6096000" cy="461665"/>
          </a:xfrm>
          <a:prstGeom prst="rect">
            <a:avLst/>
          </a:prstGeom>
          <a:noFill/>
        </p:spPr>
        <p:txBody>
          <a:bodyPr wrap="square">
            <a:spAutoFit/>
          </a:bodyPr>
          <a:lstStyle/>
          <a:p>
            <a:r>
              <a:rPr lang="el-GR" sz="2400" b="1" dirty="0"/>
              <a:t>ΦΑΡΜΑΚΟΚΙΝΗΤΙΚΗ</a:t>
            </a:r>
            <a:endParaRPr lang="el-GR" b="1" dirty="0"/>
          </a:p>
        </p:txBody>
      </p:sp>
      <p:grpSp>
        <p:nvGrpSpPr>
          <p:cNvPr id="13" name="Ομάδα 12">
            <a:extLst>
              <a:ext uri="{FF2B5EF4-FFF2-40B4-BE49-F238E27FC236}">
                <a16:creationId xmlns:a16="http://schemas.microsoft.com/office/drawing/2014/main" id="{AFC3B9E1-D021-3635-9077-0846CF5713D6}"/>
              </a:ext>
            </a:extLst>
          </p:cNvPr>
          <p:cNvGrpSpPr/>
          <p:nvPr/>
        </p:nvGrpSpPr>
        <p:grpSpPr>
          <a:xfrm>
            <a:off x="7946945" y="1759352"/>
            <a:ext cx="3548371" cy="4833280"/>
            <a:chOff x="4738265" y="1052735"/>
            <a:chExt cx="4058140" cy="5544617"/>
          </a:xfrm>
        </p:grpSpPr>
        <p:pic>
          <p:nvPicPr>
            <p:cNvPr id="15" name="Picture 2" descr="Human Body, Circulatory System, Circulation, Blood">
              <a:extLst>
                <a:ext uri="{FF2B5EF4-FFF2-40B4-BE49-F238E27FC236}">
                  <a16:creationId xmlns:a16="http://schemas.microsoft.com/office/drawing/2014/main" id="{3CF16679-1FD9-DC41-0DFF-75FD4311DF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64088" y="1052735"/>
              <a:ext cx="2772309" cy="55446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4">
              <a:extLst>
                <a:ext uri="{FF2B5EF4-FFF2-40B4-BE49-F238E27FC236}">
                  <a16:creationId xmlns:a16="http://schemas.microsoft.com/office/drawing/2014/main" id="{E2788F41-2E04-DD90-594A-52AE77878E34}"/>
                </a:ext>
              </a:extLst>
            </p:cNvPr>
            <p:cNvSpPr txBox="1"/>
            <p:nvPr/>
          </p:nvSpPr>
          <p:spPr>
            <a:xfrm>
              <a:off x="5795560" y="1059307"/>
              <a:ext cx="2233679" cy="423688"/>
            </a:xfrm>
            <a:prstGeom prst="rect">
              <a:avLst/>
            </a:prstGeom>
            <a:solidFill>
              <a:schemeClr val="bg1"/>
            </a:solidFill>
            <a:ln w="19050">
              <a:solidFill>
                <a:srgbClr val="004A82"/>
              </a:solidFill>
            </a:ln>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l-GR" dirty="0">
                  <a:latin typeface="+mn-lt"/>
                </a:rPr>
                <a:t>Απορρόφηση</a:t>
              </a:r>
            </a:p>
          </p:txBody>
        </p:sp>
        <p:sp>
          <p:nvSpPr>
            <p:cNvPr id="18" name="TextBox 5">
              <a:extLst>
                <a:ext uri="{FF2B5EF4-FFF2-40B4-BE49-F238E27FC236}">
                  <a16:creationId xmlns:a16="http://schemas.microsoft.com/office/drawing/2014/main" id="{AA65CAEA-5567-A7BB-B2D3-5EB116EDD9CF}"/>
                </a:ext>
              </a:extLst>
            </p:cNvPr>
            <p:cNvSpPr txBox="1"/>
            <p:nvPr/>
          </p:nvSpPr>
          <p:spPr>
            <a:xfrm>
              <a:off x="6137512" y="2132856"/>
              <a:ext cx="1534332" cy="741455"/>
            </a:xfrm>
            <a:prstGeom prst="rect">
              <a:avLst/>
            </a:prstGeom>
            <a:solidFill>
              <a:schemeClr val="bg1"/>
            </a:solidFill>
            <a:ln w="19050">
              <a:solidFill>
                <a:srgbClr val="004A82"/>
              </a:solidFill>
            </a:ln>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b="1" dirty="0">
                  <a:latin typeface="+mn-lt"/>
                </a:rPr>
                <a:t>ADME</a:t>
              </a:r>
            </a:p>
            <a:p>
              <a:pPr algn="ctr"/>
              <a:r>
                <a:rPr lang="el-GR" dirty="0">
                  <a:latin typeface="+mn-lt"/>
                </a:rPr>
                <a:t>Ιδιότητες</a:t>
              </a:r>
            </a:p>
          </p:txBody>
        </p:sp>
        <p:sp>
          <p:nvSpPr>
            <p:cNvPr id="19" name="TextBox 6">
              <a:extLst>
                <a:ext uri="{FF2B5EF4-FFF2-40B4-BE49-F238E27FC236}">
                  <a16:creationId xmlns:a16="http://schemas.microsoft.com/office/drawing/2014/main" id="{D7145648-2E98-185E-E204-08A0FBB2A996}"/>
                </a:ext>
              </a:extLst>
            </p:cNvPr>
            <p:cNvSpPr txBox="1"/>
            <p:nvPr/>
          </p:nvSpPr>
          <p:spPr>
            <a:xfrm>
              <a:off x="4738265" y="3356992"/>
              <a:ext cx="1963484" cy="706147"/>
            </a:xfrm>
            <a:prstGeom prst="rect">
              <a:avLst/>
            </a:prstGeom>
            <a:solidFill>
              <a:schemeClr val="bg1"/>
            </a:solidFill>
            <a:ln w="19050">
              <a:solidFill>
                <a:srgbClr val="004A82"/>
              </a:solidFill>
            </a:ln>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l-GR" dirty="0">
                  <a:latin typeface="+mn-lt"/>
                </a:rPr>
                <a:t>Μεταβολισμός</a:t>
              </a:r>
              <a:r>
                <a:rPr lang="en-US" dirty="0">
                  <a:latin typeface="+mn-lt"/>
                </a:rPr>
                <a:t> </a:t>
              </a:r>
            </a:p>
            <a:p>
              <a:pPr algn="ctr"/>
              <a:r>
                <a:rPr lang="el-GR" sz="1600" dirty="0">
                  <a:latin typeface="+mn-lt"/>
                </a:rPr>
                <a:t>Κυτόχρωμα</a:t>
              </a:r>
              <a:r>
                <a:rPr lang="en-US" sz="1600" dirty="0">
                  <a:latin typeface="+mn-lt"/>
                </a:rPr>
                <a:t> P450</a:t>
              </a:r>
              <a:endParaRPr lang="el-GR" sz="1600" dirty="0">
                <a:latin typeface="+mn-lt"/>
              </a:endParaRPr>
            </a:p>
          </p:txBody>
        </p:sp>
        <p:sp>
          <p:nvSpPr>
            <p:cNvPr id="20" name="TextBox 7">
              <a:extLst>
                <a:ext uri="{FF2B5EF4-FFF2-40B4-BE49-F238E27FC236}">
                  <a16:creationId xmlns:a16="http://schemas.microsoft.com/office/drawing/2014/main" id="{C0ACB6A4-FCD2-F3DD-2A4D-F58D85D618EF}"/>
                </a:ext>
              </a:extLst>
            </p:cNvPr>
            <p:cNvSpPr txBox="1"/>
            <p:nvPr/>
          </p:nvSpPr>
          <p:spPr>
            <a:xfrm>
              <a:off x="6319173" y="4324559"/>
              <a:ext cx="1534331" cy="423688"/>
            </a:xfrm>
            <a:prstGeom prst="rect">
              <a:avLst/>
            </a:prstGeom>
            <a:solidFill>
              <a:schemeClr val="bg1"/>
            </a:solidFill>
            <a:ln w="19050">
              <a:solidFill>
                <a:srgbClr val="004A82"/>
              </a:solidFill>
            </a:ln>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l-GR" dirty="0">
                  <a:latin typeface="+mn-lt"/>
                </a:rPr>
                <a:t>Απέκκριση</a:t>
              </a:r>
              <a:r>
                <a:rPr lang="en-US" dirty="0">
                  <a:latin typeface="+mn-lt"/>
                </a:rPr>
                <a:t> </a:t>
              </a:r>
              <a:endParaRPr lang="el-GR" dirty="0">
                <a:latin typeface="+mn-lt"/>
              </a:endParaRPr>
            </a:p>
          </p:txBody>
        </p:sp>
        <p:sp>
          <p:nvSpPr>
            <p:cNvPr id="21" name="TextBox 8">
              <a:extLst>
                <a:ext uri="{FF2B5EF4-FFF2-40B4-BE49-F238E27FC236}">
                  <a16:creationId xmlns:a16="http://schemas.microsoft.com/office/drawing/2014/main" id="{82007CCB-DCB6-5211-05A7-CE7F1EC9E993}"/>
                </a:ext>
              </a:extLst>
            </p:cNvPr>
            <p:cNvSpPr txBox="1"/>
            <p:nvPr/>
          </p:nvSpPr>
          <p:spPr>
            <a:xfrm>
              <a:off x="7262074" y="3356990"/>
              <a:ext cx="1534331" cy="988605"/>
            </a:xfrm>
            <a:prstGeom prst="rect">
              <a:avLst/>
            </a:prstGeom>
            <a:solidFill>
              <a:schemeClr val="bg1"/>
            </a:solidFill>
            <a:ln w="19050">
              <a:solidFill>
                <a:srgbClr val="004A82"/>
              </a:solidFill>
            </a:ln>
          </p:spPr>
          <p:txBody>
            <a:bodyPr wrap="squar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l-GR" dirty="0">
                  <a:latin typeface="+mn-lt"/>
                </a:rPr>
                <a:t>Κατανομή</a:t>
              </a:r>
            </a:p>
            <a:p>
              <a:pPr algn="ctr"/>
              <a:r>
                <a:rPr lang="el-GR" sz="1600" dirty="0">
                  <a:latin typeface="+mn-lt"/>
                </a:rPr>
                <a:t>Πρωτεϊνες ορού</a:t>
              </a:r>
            </a:p>
          </p:txBody>
        </p:sp>
        <p:cxnSp>
          <p:nvCxnSpPr>
            <p:cNvPr id="22" name="Ευθύγραμμο βέλος σύνδεσης 21">
              <a:extLst>
                <a:ext uri="{FF2B5EF4-FFF2-40B4-BE49-F238E27FC236}">
                  <a16:creationId xmlns:a16="http://schemas.microsoft.com/office/drawing/2014/main" id="{8DA6C2CC-6ABA-255F-E6CD-3A4FF09BB316}"/>
                </a:ext>
              </a:extLst>
            </p:cNvPr>
            <p:cNvCxnSpPr>
              <a:cxnSpLocks/>
              <a:stCxn id="17" idx="2"/>
              <a:endCxn id="18" idx="0"/>
            </p:cNvCxnSpPr>
            <p:nvPr/>
          </p:nvCxnSpPr>
          <p:spPr>
            <a:xfrm flipH="1">
              <a:off x="6904679" y="1482996"/>
              <a:ext cx="7721" cy="64986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a:extLst>
                <a:ext uri="{FF2B5EF4-FFF2-40B4-BE49-F238E27FC236}">
                  <a16:creationId xmlns:a16="http://schemas.microsoft.com/office/drawing/2014/main" id="{40230625-2852-FFC0-E033-067E0A0113B7}"/>
                </a:ext>
              </a:extLst>
            </p:cNvPr>
            <p:cNvCxnSpPr>
              <a:cxnSpLocks/>
              <a:stCxn id="18" idx="2"/>
              <a:endCxn id="20" idx="0"/>
            </p:cNvCxnSpPr>
            <p:nvPr/>
          </p:nvCxnSpPr>
          <p:spPr>
            <a:xfrm>
              <a:off x="6904679" y="2874311"/>
              <a:ext cx="181659" cy="145024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A61FC402-7BB2-B613-02B7-5129A488AAB4}"/>
                </a:ext>
              </a:extLst>
            </p:cNvPr>
            <p:cNvCxnSpPr>
              <a:cxnSpLocks/>
              <a:stCxn id="18" idx="1"/>
              <a:endCxn id="19" idx="0"/>
            </p:cNvCxnSpPr>
            <p:nvPr/>
          </p:nvCxnSpPr>
          <p:spPr>
            <a:xfrm flipH="1">
              <a:off x="5720007" y="2503584"/>
              <a:ext cx="417506" cy="853407"/>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a:extLst>
                <a:ext uri="{FF2B5EF4-FFF2-40B4-BE49-F238E27FC236}">
                  <a16:creationId xmlns:a16="http://schemas.microsoft.com/office/drawing/2014/main" id="{07C8477F-B84A-4803-2671-E2ED3C076E2C}"/>
                </a:ext>
              </a:extLst>
            </p:cNvPr>
            <p:cNvCxnSpPr>
              <a:cxnSpLocks/>
              <a:stCxn id="18" idx="3"/>
              <a:endCxn id="21" idx="0"/>
            </p:cNvCxnSpPr>
            <p:nvPr/>
          </p:nvCxnSpPr>
          <p:spPr>
            <a:xfrm>
              <a:off x="7671845" y="2503584"/>
              <a:ext cx="357395" cy="853406"/>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850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1407D1-0715-81CF-737F-FB867E828D8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B8E69B-92B1-B309-76A4-5141549C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F36182-1838-6E55-7591-6E3E51A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75F6F8-5158-B48D-F581-3C6E6A67F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8AD51E-81B3-C3A5-7A2F-C2A0E2640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361596-6F07-8553-5C34-C61739DF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637E269-1E3A-3AF9-3E6F-333CB44244AC}"/>
              </a:ext>
            </a:extLst>
          </p:cNvPr>
          <p:cNvSpPr>
            <a:spLocks noGrp="1"/>
          </p:cNvSpPr>
          <p:nvPr>
            <p:ph type="title"/>
          </p:nvPr>
        </p:nvSpPr>
        <p:spPr>
          <a:xfrm>
            <a:off x="1371599" y="294538"/>
            <a:ext cx="9895951" cy="1033669"/>
          </a:xfrm>
        </p:spPr>
        <p:txBody>
          <a:bodyPr>
            <a:normAutofit/>
          </a:bodyPr>
          <a:lstStyle/>
          <a:p>
            <a:r>
              <a:rPr lang="el-GR" sz="4000" dirty="0">
                <a:solidFill>
                  <a:schemeClr val="bg2"/>
                </a:solidFill>
              </a:rPr>
              <a:t>ΜΟΡΦΕΣ ΦΑΡΜΑΚΩΝ</a:t>
            </a:r>
          </a:p>
        </p:txBody>
      </p:sp>
      <p:sp>
        <p:nvSpPr>
          <p:cNvPr id="5" name="Θέση περιεχομένου 4">
            <a:extLst>
              <a:ext uri="{FF2B5EF4-FFF2-40B4-BE49-F238E27FC236}">
                <a16:creationId xmlns:a16="http://schemas.microsoft.com/office/drawing/2014/main" id="{E9F6C1ED-0023-8278-7E13-11349AE7C5B8}"/>
              </a:ext>
            </a:extLst>
          </p:cNvPr>
          <p:cNvSpPr>
            <a:spLocks noGrp="1"/>
          </p:cNvSpPr>
          <p:nvPr>
            <p:ph idx="1"/>
          </p:nvPr>
        </p:nvSpPr>
        <p:spPr/>
        <p:txBody>
          <a:bodyPr>
            <a:normAutofit/>
          </a:bodyPr>
          <a:lstStyle/>
          <a:p>
            <a:pPr marL="0" indent="0">
              <a:buNone/>
            </a:pPr>
            <a:r>
              <a:rPr lang="el-GR" dirty="0"/>
              <a:t>ΣΤΕΡΕΕΣ ΦΑΡΜΑΚΟΤΕΧΝΙΚΕΣ ΜΟΡΦΕΣ</a:t>
            </a:r>
          </a:p>
          <a:p>
            <a:pPr marL="514350" indent="-514350">
              <a:buFont typeface="+mj-lt"/>
              <a:buAutoNum type="arabicPeriod"/>
            </a:pPr>
            <a:r>
              <a:rPr lang="el-GR" b="1" dirty="0"/>
              <a:t>Δισκία (</a:t>
            </a:r>
            <a:r>
              <a:rPr lang="en-US" b="1" dirty="0"/>
              <a:t>tablets) </a:t>
            </a:r>
          </a:p>
          <a:p>
            <a:pPr marL="0" indent="0">
              <a:buNone/>
            </a:pPr>
            <a:endParaRPr lang="el-GR" dirty="0"/>
          </a:p>
          <a:p>
            <a:pPr>
              <a:buFont typeface="Wingdings" panose="05000000000000000000" pitchFamily="2" charset="2"/>
              <a:buChar char="Ø"/>
            </a:pPr>
            <a:r>
              <a:rPr lang="el-GR" dirty="0"/>
              <a:t> </a:t>
            </a:r>
            <a:r>
              <a:rPr lang="el-GR" b="1" dirty="0"/>
              <a:t>Μασώμενα δισκία (chewable tablets)</a:t>
            </a:r>
            <a:r>
              <a:rPr lang="en-US" dirty="0"/>
              <a:t>:</a:t>
            </a:r>
            <a:r>
              <a:rPr lang="el-GR" dirty="0"/>
              <a:t> Ιδιαίτερα χρήσιμα για ασθενείς ή παιδιά που έχουν δυσκολία στην κατάποση δισκίων.</a:t>
            </a:r>
          </a:p>
          <a:p>
            <a:pPr marL="0" indent="0">
              <a:buNone/>
            </a:pPr>
            <a:r>
              <a:rPr lang="en-US" dirty="0"/>
              <a:t>    </a:t>
            </a:r>
            <a:endParaRPr lang="el-GR" dirty="0"/>
          </a:p>
        </p:txBody>
      </p:sp>
    </p:spTree>
    <p:extLst>
      <p:ext uri="{BB962C8B-B14F-4D97-AF65-F5344CB8AC3E}">
        <p14:creationId xmlns:p14="http://schemas.microsoft.com/office/powerpoint/2010/main" val="326561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Τίτλος 1">
            <a:extLst>
              <a:ext uri="{FF2B5EF4-FFF2-40B4-BE49-F238E27FC236}">
                <a16:creationId xmlns:a16="http://schemas.microsoft.com/office/drawing/2014/main" id="{A5B77CB1-F369-3F4C-F7F3-18372C2BF1AE}"/>
              </a:ext>
            </a:extLst>
          </p:cNvPr>
          <p:cNvSpPr>
            <a:spLocks noGrp="1"/>
          </p:cNvSpPr>
          <p:nvPr>
            <p:ph type="ctrTitle"/>
          </p:nvPr>
        </p:nvSpPr>
        <p:spPr>
          <a:xfrm>
            <a:off x="1069115" y="-542506"/>
            <a:ext cx="10053763" cy="2928470"/>
          </a:xfrm>
        </p:spPr>
        <p:txBody>
          <a:bodyPr anchor="b">
            <a:normAutofit/>
          </a:bodyPr>
          <a:lstStyle/>
          <a:p>
            <a:pPr algn="l"/>
            <a:r>
              <a:rPr lang="el-GR" sz="2800" dirty="0">
                <a:solidFill>
                  <a:srgbClr val="FFFFFF"/>
                </a:solidFill>
              </a:rPr>
              <a:t>Τα </a:t>
            </a:r>
            <a:r>
              <a:rPr lang="el-GR" sz="2800" b="1" dirty="0">
                <a:solidFill>
                  <a:srgbClr val="FFFFFF"/>
                </a:solidFill>
              </a:rPr>
              <a:t>υπογλώσσια </a:t>
            </a:r>
            <a:r>
              <a:rPr lang="en-US" sz="2800" b="1" dirty="0">
                <a:solidFill>
                  <a:srgbClr val="FFFFFF"/>
                </a:solidFill>
              </a:rPr>
              <a:t>(sublingual)</a:t>
            </a:r>
            <a:r>
              <a:rPr lang="el-GR" sz="2800" dirty="0">
                <a:solidFill>
                  <a:srgbClr val="FFFFFF"/>
                </a:solidFill>
              </a:rPr>
              <a:t>είναι έτσι σχεδιασμένα ώστε να διαλύονται αμέσως μόλις τοποθετηθούν κάτω από την γλώσσα και να επάγουν ταχύτατα φαρμακολογική απόκριση. </a:t>
            </a:r>
          </a:p>
        </p:txBody>
      </p:sp>
      <p:sp>
        <p:nvSpPr>
          <p:cNvPr id="3" name="Υπότιτλος 2">
            <a:extLst>
              <a:ext uri="{FF2B5EF4-FFF2-40B4-BE49-F238E27FC236}">
                <a16:creationId xmlns:a16="http://schemas.microsoft.com/office/drawing/2014/main" id="{944DE2A7-A2BF-631A-9AB7-CA23A3D36C50}"/>
              </a:ext>
            </a:extLst>
          </p:cNvPr>
          <p:cNvSpPr>
            <a:spLocks noGrp="1"/>
          </p:cNvSpPr>
          <p:nvPr>
            <p:ph type="subTitle" idx="1"/>
          </p:nvPr>
        </p:nvSpPr>
        <p:spPr>
          <a:xfrm>
            <a:off x="1069115" y="4616067"/>
            <a:ext cx="10053763" cy="2177303"/>
          </a:xfrm>
        </p:spPr>
        <p:txBody>
          <a:bodyPr anchor="ctr">
            <a:normAutofit/>
          </a:bodyPr>
          <a:lstStyle/>
          <a:p>
            <a:pPr algn="l"/>
            <a:r>
              <a:rPr lang="el-GR" dirty="0"/>
              <a:t>Στα </a:t>
            </a:r>
            <a:r>
              <a:rPr lang="el-GR" b="1" dirty="0"/>
              <a:t>αναβράζοντα δισκία (</a:t>
            </a:r>
            <a:r>
              <a:rPr lang="en-US" b="1" dirty="0"/>
              <a:t>effeverscent) </a:t>
            </a:r>
            <a:r>
              <a:rPr lang="el-GR" b="1" dirty="0"/>
              <a:t> </a:t>
            </a:r>
            <a:r>
              <a:rPr lang="el-GR" dirty="0"/>
              <a:t>ενσωματώνονται ανθρακικά άλατα (NaHCO</a:t>
            </a:r>
            <a:r>
              <a:rPr lang="el-GR" baseline="-25000" dirty="0"/>
              <a:t>3</a:t>
            </a:r>
            <a:r>
              <a:rPr lang="el-GR" dirty="0"/>
              <a:t> ) και ήπια οργανικά οξέα (κιτρικό οξύ και τρυγικό οξύ) ώστε όταν τα δισκία τοποθετηθούν σε νερό ή άλλο υδατικό μέσο απελευθερώνεται αέριο CO</a:t>
            </a:r>
            <a:r>
              <a:rPr lang="el-GR" baseline="-25000" dirty="0"/>
              <a:t>2</a:t>
            </a:r>
            <a:r>
              <a:rPr lang="el-GR" dirty="0"/>
              <a:t> που προκαλεί ταχέως τον καταθρυμματισμό τους.</a:t>
            </a:r>
          </a:p>
          <a:p>
            <a:pPr algn="l"/>
            <a:endParaRPr lang="el-GR" dirty="0"/>
          </a:p>
        </p:txBody>
      </p:sp>
    </p:spTree>
    <p:extLst>
      <p:ext uri="{BB962C8B-B14F-4D97-AF65-F5344CB8AC3E}">
        <p14:creationId xmlns:p14="http://schemas.microsoft.com/office/powerpoint/2010/main" val="252228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6BB5CB0-02D4-071C-CE40-D77992D4FDED}"/>
              </a:ext>
            </a:extLst>
          </p:cNvPr>
          <p:cNvSpPr>
            <a:spLocks noGrp="1"/>
          </p:cNvSpPr>
          <p:nvPr>
            <p:ph idx="1"/>
          </p:nvPr>
        </p:nvSpPr>
        <p:spPr>
          <a:xfrm>
            <a:off x="551906" y="2045962"/>
            <a:ext cx="10515600" cy="4351338"/>
          </a:xfrm>
        </p:spPr>
        <p:txBody>
          <a:bodyPr/>
          <a:lstStyle/>
          <a:p>
            <a:pPr>
              <a:buFont typeface="Wingdings" panose="05000000000000000000" pitchFamily="2" charset="2"/>
              <a:buChar char="Ø"/>
            </a:pPr>
            <a:r>
              <a:rPr lang="el-GR" u="sng" dirty="0"/>
              <a:t>Κάψουλες</a:t>
            </a:r>
          </a:p>
          <a:p>
            <a:endParaRPr lang="el-GR" dirty="0"/>
          </a:p>
        </p:txBody>
      </p:sp>
      <p:pic>
        <p:nvPicPr>
          <p:cNvPr id="1026" name="Picture 2" descr="καψάκια ιβουπροφαίνης εκδοτική στοκ εικόνες. εικόνα από pharmaceuticals -  176684383">
            <a:extLst>
              <a:ext uri="{FF2B5EF4-FFF2-40B4-BE49-F238E27FC236}">
                <a16:creationId xmlns:a16="http://schemas.microsoft.com/office/drawing/2014/main" id="{C1CA7A95-1999-2E64-EE0F-B0C9C86B3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537" y="2488696"/>
            <a:ext cx="3477658" cy="28039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112BAA-CAE8-727B-F746-C048973C4619}"/>
              </a:ext>
            </a:extLst>
          </p:cNvPr>
          <p:cNvSpPr txBox="1"/>
          <p:nvPr/>
        </p:nvSpPr>
        <p:spPr>
          <a:xfrm>
            <a:off x="629024" y="2758013"/>
            <a:ext cx="6093822" cy="923330"/>
          </a:xfrm>
          <a:prstGeom prst="rect">
            <a:avLst/>
          </a:prstGeom>
          <a:noFill/>
        </p:spPr>
        <p:txBody>
          <a:bodyPr wrap="square">
            <a:spAutoFit/>
          </a:bodyPr>
          <a:lstStyle/>
          <a:p>
            <a:r>
              <a:rPr lang="el-GR" dirty="0"/>
              <a:t>Στερεές φαρμακομορφές στις οποίες το φάρμακο και τα έκδοχα έχουν εγκλειστεί σε κέλυφος από κατάλληλο υλικό (συνήθως ζελατίνη)</a:t>
            </a:r>
          </a:p>
        </p:txBody>
      </p:sp>
    </p:spTree>
    <p:extLst>
      <p:ext uri="{BB962C8B-B14F-4D97-AF65-F5344CB8AC3E}">
        <p14:creationId xmlns:p14="http://schemas.microsoft.com/office/powerpoint/2010/main" val="328605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B7D1490-C3FC-9983-F039-42BFD372AC55}"/>
              </a:ext>
            </a:extLst>
          </p:cNvPr>
          <p:cNvSpPr>
            <a:spLocks noGrp="1"/>
          </p:cNvSpPr>
          <p:nvPr>
            <p:ph type="ctrTitle"/>
          </p:nvPr>
        </p:nvSpPr>
        <p:spPr>
          <a:xfrm>
            <a:off x="4382947" y="1002181"/>
            <a:ext cx="3140597" cy="3274592"/>
          </a:xfrm>
        </p:spPr>
        <p:txBody>
          <a:bodyPr anchor="ctr">
            <a:normAutofit/>
          </a:bodyPr>
          <a:lstStyle/>
          <a:p>
            <a:pPr>
              <a:lnSpc>
                <a:spcPct val="150000"/>
              </a:lnSpc>
            </a:pPr>
            <a:r>
              <a:rPr lang="el-GR" sz="2800" dirty="0">
                <a:highlight>
                  <a:srgbClr val="00FFFF"/>
                </a:highlight>
              </a:rPr>
              <a:t>Υπόθετα </a:t>
            </a:r>
            <a:br>
              <a:rPr lang="en-US" sz="2800" dirty="0"/>
            </a:br>
            <a:r>
              <a:rPr lang="el-GR" sz="2800" dirty="0">
                <a:highlight>
                  <a:srgbClr val="FFFF00"/>
                </a:highlight>
              </a:rPr>
              <a:t>Αλοιφές </a:t>
            </a:r>
            <a:br>
              <a:rPr lang="en-US" sz="2800" dirty="0"/>
            </a:br>
            <a:r>
              <a:rPr lang="el-GR" sz="2800" dirty="0">
                <a:highlight>
                  <a:srgbClr val="FF00FF"/>
                </a:highlight>
              </a:rPr>
              <a:t>Πάστες </a:t>
            </a:r>
            <a:br>
              <a:rPr lang="el-GR" sz="2800" dirty="0"/>
            </a:br>
            <a:r>
              <a:rPr lang="el-GR" sz="2800" dirty="0">
                <a:highlight>
                  <a:srgbClr val="00FF00"/>
                </a:highlight>
              </a:rPr>
              <a:t>Κρέμες </a:t>
            </a:r>
            <a:br>
              <a:rPr lang="en-US" sz="2800" dirty="0"/>
            </a:br>
            <a:r>
              <a:rPr lang="el-GR" sz="2800" dirty="0">
                <a:highlight>
                  <a:srgbClr val="008080"/>
                </a:highlight>
              </a:rPr>
              <a:t>Πηκτές</a:t>
            </a:r>
          </a:p>
        </p:txBody>
      </p:sp>
      <p:sp>
        <p:nvSpPr>
          <p:cNvPr id="3" name="Υπότιτλος 2">
            <a:extLst>
              <a:ext uri="{FF2B5EF4-FFF2-40B4-BE49-F238E27FC236}">
                <a16:creationId xmlns:a16="http://schemas.microsoft.com/office/drawing/2014/main" id="{6DA5876D-5165-005B-F7F7-C7586E7E1997}"/>
              </a:ext>
            </a:extLst>
          </p:cNvPr>
          <p:cNvSpPr>
            <a:spLocks noGrp="1"/>
          </p:cNvSpPr>
          <p:nvPr>
            <p:ph type="subTitle" idx="1"/>
          </p:nvPr>
        </p:nvSpPr>
        <p:spPr>
          <a:xfrm>
            <a:off x="1524000" y="5514052"/>
            <a:ext cx="9144000" cy="651910"/>
          </a:xfrm>
        </p:spPr>
        <p:txBody>
          <a:bodyPr anchor="ctr">
            <a:normAutofit/>
          </a:bodyPr>
          <a:lstStyle/>
          <a:p>
            <a:r>
              <a:rPr lang="el-GR" sz="2400" dirty="0"/>
              <a:t>Ημιστερεές Φαρμακομορφές</a:t>
            </a:r>
            <a:endParaRPr lang="el-GR" dirty="0"/>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29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EA8A684-5943-C266-B3C0-07A85A6CCA8B}"/>
              </a:ext>
            </a:extLst>
          </p:cNvPr>
          <p:cNvSpPr>
            <a:spLocks noGrp="1"/>
          </p:cNvSpPr>
          <p:nvPr>
            <p:ph type="title"/>
          </p:nvPr>
        </p:nvSpPr>
        <p:spPr>
          <a:xfrm>
            <a:off x="808638" y="386930"/>
            <a:ext cx="9236700" cy="1188950"/>
          </a:xfrm>
        </p:spPr>
        <p:txBody>
          <a:bodyPr anchor="b">
            <a:normAutofit/>
          </a:bodyPr>
          <a:lstStyle/>
          <a:p>
            <a:r>
              <a:rPr lang="el-GR" sz="5400" dirty="0"/>
              <a:t>Υγρές φαρμακομορφές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1B7613A-D7F5-7B36-53BA-BCAC7D9215DF}"/>
              </a:ext>
            </a:extLst>
          </p:cNvPr>
          <p:cNvSpPr>
            <a:spLocks noGrp="1"/>
          </p:cNvSpPr>
          <p:nvPr>
            <p:ph idx="1"/>
          </p:nvPr>
        </p:nvSpPr>
        <p:spPr>
          <a:xfrm>
            <a:off x="1024165" y="2092733"/>
            <a:ext cx="10143668" cy="3435531"/>
          </a:xfrm>
        </p:spPr>
        <p:txBody>
          <a:bodyPr anchor="ctr">
            <a:normAutofit/>
          </a:bodyPr>
          <a:lstStyle/>
          <a:p>
            <a:r>
              <a:rPr lang="el-GR" sz="2400" dirty="0">
                <a:highlight>
                  <a:srgbClr val="FFFF00"/>
                </a:highlight>
              </a:rPr>
              <a:t>Διαλύματα -σταγόνες</a:t>
            </a:r>
            <a:endParaRPr lang="en-US" sz="2400" dirty="0">
              <a:highlight>
                <a:srgbClr val="FFFF00"/>
              </a:highlight>
            </a:endParaRPr>
          </a:p>
          <a:p>
            <a:pPr marL="0" indent="0">
              <a:buNone/>
            </a:pPr>
            <a:r>
              <a:rPr lang="el-GR" sz="2400" dirty="0"/>
              <a:t>• </a:t>
            </a:r>
            <a:r>
              <a:rPr lang="el-GR" sz="2400" dirty="0">
                <a:highlight>
                  <a:srgbClr val="00FF00"/>
                </a:highlight>
              </a:rPr>
              <a:t>Σιρόπια </a:t>
            </a:r>
            <a:endParaRPr lang="en-US" sz="2400" dirty="0">
              <a:highlight>
                <a:srgbClr val="00FF00"/>
              </a:highlight>
            </a:endParaRPr>
          </a:p>
          <a:p>
            <a:pPr marL="0" indent="0">
              <a:buNone/>
            </a:pPr>
            <a:r>
              <a:rPr lang="el-GR" sz="2400" dirty="0"/>
              <a:t>• </a:t>
            </a:r>
            <a:r>
              <a:rPr lang="el-GR" sz="2400" dirty="0">
                <a:highlight>
                  <a:srgbClr val="FF00FF"/>
                </a:highlight>
              </a:rPr>
              <a:t>Ελιξίρια </a:t>
            </a:r>
            <a:endParaRPr lang="en-US" sz="2400" dirty="0">
              <a:highlight>
                <a:srgbClr val="800000"/>
              </a:highlight>
            </a:endParaRPr>
          </a:p>
          <a:p>
            <a:pPr marL="0" indent="0">
              <a:buNone/>
            </a:pPr>
            <a:r>
              <a:rPr lang="el-GR" sz="2400" dirty="0"/>
              <a:t>• </a:t>
            </a:r>
            <a:r>
              <a:rPr lang="el-GR" sz="2400" dirty="0">
                <a:highlight>
                  <a:srgbClr val="0000FF"/>
                </a:highlight>
              </a:rPr>
              <a:t>Εναιωρήματα</a:t>
            </a:r>
          </a:p>
          <a:p>
            <a:r>
              <a:rPr lang="el-GR" sz="2400" dirty="0">
                <a:highlight>
                  <a:srgbClr val="800000"/>
                </a:highlight>
              </a:rPr>
              <a:t>Γαλακτώματα</a:t>
            </a:r>
            <a:endParaRPr lang="el-GR" sz="2400" dirty="0">
              <a:highlight>
                <a:srgbClr val="0000FF"/>
              </a:highlight>
            </a:endParaRPr>
          </a:p>
        </p:txBody>
      </p:sp>
    </p:spTree>
    <p:extLst>
      <p:ext uri="{BB962C8B-B14F-4D97-AF65-F5344CB8AC3E}">
        <p14:creationId xmlns:p14="http://schemas.microsoft.com/office/powerpoint/2010/main" val="356082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Υπότιτλος 2">
            <a:extLst>
              <a:ext uri="{FF2B5EF4-FFF2-40B4-BE49-F238E27FC236}">
                <a16:creationId xmlns:a16="http://schemas.microsoft.com/office/drawing/2014/main" id="{BC5FAF26-BF9C-E4E4-BE8C-AC1275DE961C}"/>
              </a:ext>
            </a:extLst>
          </p:cNvPr>
          <p:cNvSpPr>
            <a:spLocks noGrp="1"/>
          </p:cNvSpPr>
          <p:nvPr>
            <p:ph type="subTitle" idx="1"/>
          </p:nvPr>
        </p:nvSpPr>
        <p:spPr>
          <a:xfrm>
            <a:off x="1523999" y="2120137"/>
            <a:ext cx="9144000" cy="1563686"/>
          </a:xfrm>
        </p:spPr>
        <p:txBody>
          <a:bodyPr>
            <a:normAutofit fontScale="92500" lnSpcReduction="20000"/>
          </a:bodyPr>
          <a:lstStyle/>
          <a:p>
            <a:pPr marL="342900" indent="-342900" algn="l">
              <a:buFont typeface="Arial" panose="020B0604020202020204" pitchFamily="34" charset="0"/>
              <a:buChar char="•"/>
            </a:pPr>
            <a:r>
              <a:rPr lang="el-GR" b="1" u="sng" dirty="0"/>
              <a:t>Σκόνες (</a:t>
            </a:r>
            <a:r>
              <a:rPr lang="en-US" b="1" u="sng" dirty="0" err="1"/>
              <a:t>pulveres</a:t>
            </a:r>
            <a:r>
              <a:rPr lang="en-US" b="1" u="sng" dirty="0"/>
              <a:t>) K</a:t>
            </a:r>
            <a:r>
              <a:rPr lang="el-GR" b="1" u="sng" dirty="0" err="1"/>
              <a:t>όνεις</a:t>
            </a:r>
            <a:r>
              <a:rPr lang="el-GR" b="1" u="sng" dirty="0"/>
              <a:t> ή κόκκοι για πόσιμα </a:t>
            </a:r>
            <a:r>
              <a:rPr lang="el-GR" b="1" u="sng" dirty="0" err="1"/>
              <a:t>διαλύματα,εναιωρήματα</a:t>
            </a:r>
            <a:r>
              <a:rPr lang="el-GR" b="1" u="sng" dirty="0"/>
              <a:t> </a:t>
            </a:r>
            <a:endParaRPr lang="en-US" b="1" u="sng" dirty="0"/>
          </a:p>
          <a:p>
            <a:pPr marL="342900" indent="-342900" algn="l">
              <a:buFont typeface="Arial" panose="020B0604020202020204" pitchFamily="34" charset="0"/>
              <a:buChar char="•"/>
            </a:pPr>
            <a:r>
              <a:rPr lang="el-GR" b="1" u="sng" dirty="0"/>
              <a:t>Αερολύματα </a:t>
            </a:r>
            <a:r>
              <a:rPr lang="en-US" b="1" u="sng" dirty="0"/>
              <a:t> </a:t>
            </a:r>
            <a:r>
              <a:rPr lang="el-GR" dirty="0"/>
              <a:t>Διασπορές στερεών ή υγρών σωματιδίων του φαρμάκου σε μία συνεχή αέριο φάση</a:t>
            </a:r>
          </a:p>
          <a:p>
            <a:pPr marL="342900" indent="-342900" algn="l">
              <a:buFont typeface="Arial" panose="020B0604020202020204" pitchFamily="34" charset="0"/>
              <a:buChar char="•"/>
            </a:pPr>
            <a:r>
              <a:rPr lang="el-GR" b="1" dirty="0"/>
              <a:t>Ενέσιμα </a:t>
            </a:r>
            <a:r>
              <a:rPr lang="el-GR" dirty="0"/>
              <a:t>σκευάσματα</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75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5150D1A-226B-D03D-96FE-5CE1A7A9BBEF}"/>
              </a:ext>
            </a:extLst>
          </p:cNvPr>
          <p:cNvSpPr>
            <a:spLocks noGrp="1"/>
          </p:cNvSpPr>
          <p:nvPr>
            <p:ph type="ctrTitle"/>
          </p:nvPr>
        </p:nvSpPr>
        <p:spPr>
          <a:xfrm>
            <a:off x="7041856" y="2944090"/>
            <a:ext cx="4036334" cy="2387600"/>
          </a:xfrm>
        </p:spPr>
        <p:txBody>
          <a:bodyPr anchor="t">
            <a:normAutofit/>
          </a:bodyPr>
          <a:lstStyle/>
          <a:p>
            <a:pPr algn="l"/>
            <a:br>
              <a:rPr lang="en-US" sz="5400" dirty="0"/>
            </a:br>
            <a:endParaRPr lang="el-GR" sz="5400" dirty="0"/>
          </a:p>
        </p:txBody>
      </p:sp>
      <p:sp>
        <p:nvSpPr>
          <p:cNvPr id="3" name="Υπότιτλος 2">
            <a:extLst>
              <a:ext uri="{FF2B5EF4-FFF2-40B4-BE49-F238E27FC236}">
                <a16:creationId xmlns:a16="http://schemas.microsoft.com/office/drawing/2014/main" id="{C6C58117-EFEF-C81C-A726-76E93D13F180}"/>
              </a:ext>
            </a:extLst>
          </p:cNvPr>
          <p:cNvSpPr>
            <a:spLocks noGrp="1"/>
          </p:cNvSpPr>
          <p:nvPr>
            <p:ph type="subTitle" idx="1"/>
          </p:nvPr>
        </p:nvSpPr>
        <p:spPr>
          <a:xfrm>
            <a:off x="7041858" y="953037"/>
            <a:ext cx="4036333" cy="1709849"/>
          </a:xfrm>
        </p:spPr>
        <p:txBody>
          <a:bodyPr anchor="b">
            <a:normAutofit/>
          </a:bodyPr>
          <a:lstStyle/>
          <a:p>
            <a:pPr algn="l"/>
            <a:r>
              <a:rPr lang="el-GR" sz="2000" b="1" dirty="0"/>
              <a:t>Οδοί χορήγησης</a:t>
            </a:r>
            <a:endParaRPr lang="el-GR" sz="2000" dirty="0"/>
          </a:p>
        </p:txBody>
      </p:sp>
      <p:sp>
        <p:nvSpPr>
          <p:cNvPr id="23" name="Rectangle 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4339F11C-26EB-8153-2E54-EF8335D7271A}"/>
              </a:ext>
            </a:extLst>
          </p:cNvPr>
          <p:cNvPicPr>
            <a:picLocks noChangeAspect="1"/>
          </p:cNvPicPr>
          <p:nvPr/>
        </p:nvPicPr>
        <p:blipFill>
          <a:blip r:embed="rId2"/>
          <a:stretch>
            <a:fillRect/>
          </a:stretch>
        </p:blipFill>
        <p:spPr>
          <a:xfrm>
            <a:off x="1991154" y="449036"/>
            <a:ext cx="3334133" cy="5465791"/>
          </a:xfrm>
          <a:prstGeom prst="rect">
            <a:avLst/>
          </a:prstGeom>
        </p:spPr>
      </p:pic>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E6A316C-D46B-052B-D0B2-7BD4645DAB24}"/>
              </a:ext>
            </a:extLst>
          </p:cNvPr>
          <p:cNvSpPr txBox="1"/>
          <p:nvPr/>
        </p:nvSpPr>
        <p:spPr>
          <a:xfrm>
            <a:off x="6888480" y="2873252"/>
            <a:ext cx="4225272" cy="2308324"/>
          </a:xfrm>
          <a:prstGeom prst="rect">
            <a:avLst/>
          </a:prstGeom>
          <a:noFill/>
        </p:spPr>
        <p:txBody>
          <a:bodyPr wrap="square">
            <a:spAutoFit/>
          </a:bodyPr>
          <a:lstStyle/>
          <a:p>
            <a:pPr marL="0" indent="0">
              <a:buNone/>
            </a:pPr>
            <a:r>
              <a:rPr lang="el-GR" dirty="0"/>
              <a:t>Κ</a:t>
            </a:r>
            <a:r>
              <a:rPr lang="el-GR" sz="1800" dirty="0"/>
              <a:t>αθορίζεται από τις </a:t>
            </a:r>
            <a:r>
              <a:rPr lang="el-GR" sz="1800" b="1" dirty="0"/>
              <a:t>ιδιότητες</a:t>
            </a:r>
            <a:r>
              <a:rPr lang="el-GR" sz="1800" dirty="0"/>
              <a:t> του φαρμάκου (για παράδειγμα, διαλυτότητα στο νερό ή σ</a:t>
            </a:r>
            <a:r>
              <a:rPr lang="el-GR" dirty="0"/>
              <a:t>ε έλαιο</a:t>
            </a:r>
            <a:r>
              <a:rPr lang="el-GR" sz="1800" dirty="0"/>
              <a:t>, ιοντισμός), καθώς και από τους </a:t>
            </a:r>
            <a:r>
              <a:rPr lang="el-GR" sz="1800" b="1" dirty="0"/>
              <a:t>θεραπευτικούς στόχους </a:t>
            </a:r>
            <a:r>
              <a:rPr lang="el-GR" sz="1800" dirty="0"/>
              <a:t>(για παράδειγμα, η επιθυμία για ταχεία έναρξη, η ανάγκη για μακροχρόνια θεραπεία ή ο περιορισμός της κατανομής τοπικά).</a:t>
            </a:r>
          </a:p>
        </p:txBody>
      </p:sp>
    </p:spTree>
    <p:extLst>
      <p:ext uri="{BB962C8B-B14F-4D97-AF65-F5344CB8AC3E}">
        <p14:creationId xmlns:p14="http://schemas.microsoft.com/office/powerpoint/2010/main" val="237093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7E5AC5-D1D7-5583-345E-502CE7EDC08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8F97A29-D340-C3A1-1340-8CE7BC709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B6DE363-4FF7-FE31-0E13-6625D49E2E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9" name="Rectangle 28">
              <a:extLst>
                <a:ext uri="{FF2B5EF4-FFF2-40B4-BE49-F238E27FC236}">
                  <a16:creationId xmlns:a16="http://schemas.microsoft.com/office/drawing/2014/main" id="{4830E4B2-C855-455E-34AD-BFFA218D5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FF68A59-6C55-1389-14C4-AC2AF1409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E81D160-E571-3996-1B91-B2662D29E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A0615321-10E7-E8DA-3D9E-F7C014A5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E0D29A8-A7B4-28CE-B64D-D67ECB8BD09A}"/>
              </a:ext>
            </a:extLst>
          </p:cNvPr>
          <p:cNvSpPr>
            <a:spLocks noGrp="1"/>
          </p:cNvSpPr>
          <p:nvPr>
            <p:ph type="ctrTitle"/>
          </p:nvPr>
        </p:nvSpPr>
        <p:spPr>
          <a:xfrm>
            <a:off x="1043631" y="809898"/>
            <a:ext cx="9942716" cy="1554480"/>
          </a:xfrm>
        </p:spPr>
        <p:txBody>
          <a:bodyPr vert="horz" lIns="91440" tIns="45720" rIns="91440" bIns="45720" rtlCol="0" anchor="ctr">
            <a:normAutofit/>
          </a:bodyPr>
          <a:lstStyle/>
          <a:p>
            <a:pPr algn="l"/>
            <a:r>
              <a:rPr lang="el-GR" sz="4800" kern="1200" dirty="0">
                <a:solidFill>
                  <a:schemeClr val="tx1"/>
                </a:solidFill>
                <a:latin typeface="+mj-lt"/>
                <a:ea typeface="+mj-ea"/>
                <a:cs typeface="+mj-cs"/>
              </a:rPr>
              <a:t>1.Εντερική χορήγηση</a:t>
            </a:r>
            <a:endParaRPr lang="en-US" sz="4800" kern="1200" dirty="0">
              <a:solidFill>
                <a:schemeClr val="tx1"/>
              </a:solidFill>
              <a:latin typeface="+mj-lt"/>
              <a:ea typeface="+mj-ea"/>
              <a:cs typeface="+mj-cs"/>
            </a:endParaRPr>
          </a:p>
        </p:txBody>
      </p:sp>
      <p:sp>
        <p:nvSpPr>
          <p:cNvPr id="3" name="Υπότιτλος 2">
            <a:extLst>
              <a:ext uri="{FF2B5EF4-FFF2-40B4-BE49-F238E27FC236}">
                <a16:creationId xmlns:a16="http://schemas.microsoft.com/office/drawing/2014/main" id="{D9EF0434-21C4-1948-DD38-6B5743680339}"/>
              </a:ext>
            </a:extLst>
          </p:cNvPr>
          <p:cNvSpPr>
            <a:spLocks noGrp="1"/>
          </p:cNvSpPr>
          <p:nvPr>
            <p:ph type="subTitle" idx="1"/>
          </p:nvPr>
        </p:nvSpPr>
        <p:spPr>
          <a:xfrm>
            <a:off x="1031966" y="2774055"/>
            <a:ext cx="10515600" cy="3344088"/>
          </a:xfrm>
        </p:spPr>
        <p:txBody>
          <a:bodyPr vert="horz" lIns="91440" tIns="45720" rIns="91440" bIns="45720" rtlCol="0" anchor="ctr">
            <a:normAutofit/>
          </a:bodyPr>
          <a:lstStyle/>
          <a:p>
            <a:pPr algn="l"/>
            <a:r>
              <a:rPr lang="el-GR" sz="2200" b="1" dirty="0"/>
              <a:t>Α.</a:t>
            </a:r>
            <a:r>
              <a:rPr lang="en-US" sz="2200" b="1" dirty="0"/>
              <a:t>Per os </a:t>
            </a:r>
          </a:p>
          <a:p>
            <a:pPr indent="-228600" algn="l">
              <a:buFont typeface="Arial" panose="020B0604020202020204" pitchFamily="34" charset="0"/>
              <a:buChar char="•"/>
            </a:pPr>
            <a:r>
              <a:rPr lang="en-US" sz="2200" dirty="0"/>
              <a:t>H </a:t>
            </a:r>
            <a:r>
              <a:rPr lang="el-GR" sz="2200" dirty="0"/>
              <a:t>ασφαλέστερη και η πιο συχνή ,βολική και οικονομική μέθοδος χορήγησης </a:t>
            </a:r>
          </a:p>
          <a:p>
            <a:pPr marL="342900" indent="-342900" algn="l">
              <a:buFont typeface="Wingdings" panose="05000000000000000000" pitchFamily="2" charset="2"/>
              <a:buChar char="q"/>
            </a:pPr>
            <a:r>
              <a:rPr lang="el-GR" sz="2200" dirty="0"/>
              <a:t>Κατάποση </a:t>
            </a:r>
            <a:r>
              <a:rPr lang="en-US" sz="2200" dirty="0"/>
              <a:t>(</a:t>
            </a:r>
            <a:r>
              <a:rPr lang="el-GR" sz="2200" dirty="0"/>
              <a:t>δισκία, κάψουλες)</a:t>
            </a:r>
          </a:p>
          <a:p>
            <a:pPr algn="l"/>
            <a:r>
              <a:rPr lang="el-GR" sz="2200" dirty="0"/>
              <a:t>Περιορισμένη απορρόφηση κάποιων φαρμάκων </a:t>
            </a:r>
          </a:p>
          <a:p>
            <a:pPr algn="l"/>
            <a:r>
              <a:rPr lang="el-GR" sz="2200" dirty="0"/>
              <a:t>Η τροφή μπορεί να επηρεάσει την απορρόφηση</a:t>
            </a:r>
          </a:p>
          <a:p>
            <a:pPr algn="l"/>
            <a:r>
              <a:rPr lang="el-GR" sz="2200" dirty="0"/>
              <a:t>Η συμμόρφωση των ασθενών είναι απαραίτητη</a:t>
            </a:r>
          </a:p>
          <a:p>
            <a:pPr algn="l"/>
            <a:r>
              <a:rPr lang="el-GR" sz="2200" dirty="0"/>
              <a:t>Τα φάρμακα μπορεί να μεταβολιστούν πριν τη συστηματική κυκλοφορία</a:t>
            </a:r>
          </a:p>
          <a:p>
            <a:pPr algn="l"/>
            <a:endParaRPr lang="el-GR" sz="2200" dirty="0"/>
          </a:p>
        </p:txBody>
      </p:sp>
      <p:cxnSp>
        <p:nvCxnSpPr>
          <p:cNvPr id="35" name="Straight Connector 34">
            <a:extLst>
              <a:ext uri="{FF2B5EF4-FFF2-40B4-BE49-F238E27FC236}">
                <a16:creationId xmlns:a16="http://schemas.microsoft.com/office/drawing/2014/main" id="{42652E75-935B-C335-4A9B-6900797782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650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F320B65-126D-5F16-EBF2-E7DFAF3F7862}"/>
              </a:ext>
            </a:extLst>
          </p:cNvPr>
          <p:cNvSpPr>
            <a:spLocks noGrp="1"/>
          </p:cNvSpPr>
          <p:nvPr>
            <p:ph type="title"/>
          </p:nvPr>
        </p:nvSpPr>
        <p:spPr>
          <a:xfrm>
            <a:off x="1043631" y="809898"/>
            <a:ext cx="9942716" cy="1554480"/>
          </a:xfrm>
        </p:spPr>
        <p:txBody>
          <a:bodyPr anchor="ctr">
            <a:normAutofit/>
          </a:bodyPr>
          <a:lstStyle/>
          <a:p>
            <a:r>
              <a:rPr lang="el-GR" sz="2400" b="1" dirty="0"/>
              <a:t>Β. Υπογλώσσια </a:t>
            </a:r>
            <a:br>
              <a:rPr lang="el-GR" sz="4800" dirty="0"/>
            </a:br>
            <a:endParaRPr lang="el-GR" sz="4800" dirty="0"/>
          </a:p>
        </p:txBody>
      </p:sp>
      <p:sp>
        <p:nvSpPr>
          <p:cNvPr id="3" name="Θέση περιεχομένου 2">
            <a:extLst>
              <a:ext uri="{FF2B5EF4-FFF2-40B4-BE49-F238E27FC236}">
                <a16:creationId xmlns:a16="http://schemas.microsoft.com/office/drawing/2014/main" id="{2533DD13-AF10-8539-9B6C-7D100DDDF90E}"/>
              </a:ext>
            </a:extLst>
          </p:cNvPr>
          <p:cNvSpPr>
            <a:spLocks noGrp="1"/>
          </p:cNvSpPr>
          <p:nvPr>
            <p:ph idx="1"/>
          </p:nvPr>
        </p:nvSpPr>
        <p:spPr>
          <a:xfrm>
            <a:off x="1045028" y="3017522"/>
            <a:ext cx="9941319" cy="3124658"/>
          </a:xfrm>
        </p:spPr>
        <p:txBody>
          <a:bodyPr anchor="ctr">
            <a:normAutofit/>
          </a:bodyPr>
          <a:lstStyle/>
          <a:p>
            <a:r>
              <a:rPr lang="el-GR" sz="2000" dirty="0"/>
              <a:t>Τοποθέτηση κάτω από τη γλώσσα </a:t>
            </a:r>
            <a:r>
              <a:rPr lang="el-GR" sz="2000" dirty="0">
                <a:sym typeface="Wingdings" panose="05000000000000000000" pitchFamily="2" charset="2"/>
              </a:rPr>
              <a:t>διάχυση του φαρμάκου άμεσα στο τριχοειδές δίκτυο και είσοδος στη κυκλοφορία</a:t>
            </a:r>
          </a:p>
          <a:p>
            <a:r>
              <a:rPr lang="el-GR" sz="2000" dirty="0">
                <a:sym typeface="Wingdings" panose="05000000000000000000" pitchFamily="2" charset="2"/>
              </a:rPr>
              <a:t>Νιτρογλυκερίνη</a:t>
            </a:r>
          </a:p>
          <a:p>
            <a:r>
              <a:rPr lang="el-GR" sz="2000" dirty="0">
                <a:sym typeface="Wingdings" panose="05000000000000000000" pitchFamily="2" charset="2"/>
              </a:rPr>
              <a:t>Παρακάμπτει το μεταβολισμό πρώτης διόδου</a:t>
            </a:r>
          </a:p>
          <a:p>
            <a:r>
              <a:rPr lang="el-GR" sz="2000" dirty="0">
                <a:sym typeface="Wingdings" panose="05000000000000000000" pitchFamily="2" charset="2"/>
              </a:rPr>
              <a:t>Περιορίζεται σε συγκεκριμένους τύπους φαρμάκων </a:t>
            </a:r>
            <a:endParaRPr lang="en-US" sz="2000" dirty="0"/>
          </a:p>
          <a:p>
            <a:endParaRPr lang="el-G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1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FA965D-5E43-AD0B-9BEB-3CACF13BFC9F}"/>
              </a:ext>
            </a:extLst>
          </p:cNvPr>
          <p:cNvSpPr>
            <a:spLocks noGrp="1"/>
          </p:cNvSpPr>
          <p:nvPr>
            <p:ph type="ctrTitle"/>
          </p:nvPr>
        </p:nvSpPr>
        <p:spPr>
          <a:xfrm>
            <a:off x="1057620" y="1151220"/>
            <a:ext cx="7085148" cy="4848994"/>
          </a:xfrm>
        </p:spPr>
        <p:txBody>
          <a:bodyPr anchor="ctr">
            <a:noAutofit/>
          </a:bodyPr>
          <a:lstStyle/>
          <a:p>
            <a:pPr algn="l">
              <a:lnSpc>
                <a:spcPct val="100000"/>
              </a:lnSpc>
            </a:pPr>
            <a:r>
              <a:rPr lang="el-GR" sz="1800" dirty="0"/>
              <a:t>Εισαγωγή στην έννοια του φαρμάκου</a:t>
            </a:r>
            <a:r>
              <a:rPr lang="en-US" sz="1800" dirty="0"/>
              <a:t> </a:t>
            </a:r>
            <a:r>
              <a:rPr lang="el-GR" sz="1800" dirty="0"/>
              <a:t>προέλευση,</a:t>
            </a:r>
            <a:r>
              <a:rPr lang="en-US" sz="1800" dirty="0"/>
              <a:t> </a:t>
            </a:r>
            <a:r>
              <a:rPr lang="el-GR" sz="1800" dirty="0"/>
              <a:t>μορφές,</a:t>
            </a:r>
            <a:r>
              <a:rPr lang="en-US" sz="1800" dirty="0"/>
              <a:t> </a:t>
            </a:r>
            <a:r>
              <a:rPr lang="el-GR" sz="1800" dirty="0"/>
              <a:t>οδοί χορήγησης, στοιχεία</a:t>
            </a:r>
            <a:r>
              <a:rPr lang="en-US" sz="1800" dirty="0"/>
              <a:t> </a:t>
            </a:r>
            <a:r>
              <a:rPr lang="el-GR" sz="1800" dirty="0"/>
              <a:t>φαρμακοκινητικής και φαρμακοδυναμικής, μηχανισμοί δράσης.</a:t>
            </a:r>
            <a:br>
              <a:rPr lang="el-GR" sz="1800" dirty="0"/>
            </a:br>
            <a:br>
              <a:rPr lang="el-GR" sz="1800" dirty="0"/>
            </a:br>
            <a:r>
              <a:rPr lang="el-GR" sz="1800" dirty="0"/>
              <a:t>Φάρμακα του συμπαθητικού,</a:t>
            </a:r>
            <a:r>
              <a:rPr lang="en-US" sz="1800" dirty="0"/>
              <a:t> </a:t>
            </a:r>
            <a:r>
              <a:rPr lang="el-GR" sz="1800" dirty="0"/>
              <a:t>παρασυμπαθητικού, μυοχαλαρωτικά, τα αντίδοτα δηλητηριάσεων,  αντιαλλεργικά, αντιεμετικά,</a:t>
            </a:r>
            <a:r>
              <a:rPr lang="en-US" sz="1800" dirty="0"/>
              <a:t> </a:t>
            </a:r>
            <a:r>
              <a:rPr lang="el-GR" sz="1800" dirty="0"/>
              <a:t>φάρμακα που χορηγούνται σε χρόνια φλεγμονώδη εντερική νόσο, φάρμακα του ενδοκρινικού και του αιμοποιητικού συστήματος και άλλες κατηγορίες φαρμάκων που χορηγούνται για την αντιμετώπιση παθολογικών καταστάσεων των διαφόρων συστημάτων του οργανισμού.</a:t>
            </a:r>
            <a:br>
              <a:rPr lang="el-GR" sz="1800" dirty="0"/>
            </a:br>
            <a:br>
              <a:rPr lang="el-GR" sz="1800" dirty="0"/>
            </a:br>
            <a:r>
              <a:rPr lang="el-GR" sz="1800" dirty="0"/>
              <a:t>Αντιμικροβιακά, αντινεοπλασματικά, μη στεροειδή αντιφλεγμονώδη και κορτικοστεροειδή, φάρμακα που δρουν στην πήξη του αίματος, και στον μηχανισμό τροποποίησης κινητικότητας του εντέρου (καθαρκτικά, αντιδιαρροϊκά).</a:t>
            </a:r>
          </a:p>
        </p:txBody>
      </p:sp>
      <p:sp>
        <p:nvSpPr>
          <p:cNvPr id="3" name="Υπότιτλος 2">
            <a:extLst>
              <a:ext uri="{FF2B5EF4-FFF2-40B4-BE49-F238E27FC236}">
                <a16:creationId xmlns:a16="http://schemas.microsoft.com/office/drawing/2014/main" id="{1D9B5045-661A-417B-7166-46A84E83A18C}"/>
              </a:ext>
            </a:extLst>
          </p:cNvPr>
          <p:cNvSpPr>
            <a:spLocks noGrp="1"/>
          </p:cNvSpPr>
          <p:nvPr>
            <p:ph type="subTitle" idx="1"/>
          </p:nvPr>
        </p:nvSpPr>
        <p:spPr>
          <a:xfrm>
            <a:off x="8803178" y="1845264"/>
            <a:ext cx="3000907" cy="3268794"/>
          </a:xfrm>
        </p:spPr>
        <p:txBody>
          <a:bodyPr anchor="ctr">
            <a:normAutofit/>
          </a:bodyPr>
          <a:lstStyle/>
          <a:p>
            <a:r>
              <a:rPr lang="el-GR" sz="2800" b="1" dirty="0"/>
              <a:t>ΠΕΡΙΕΧΟΜΕΝΟ</a:t>
            </a:r>
          </a:p>
          <a:p>
            <a:r>
              <a:rPr lang="el-GR" sz="2800" b="1" dirty="0"/>
              <a:t>ΜΑΘΗΜΑΤΩΝ</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02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AAFD10-4B09-4419-3A0E-69B269C35F21}"/>
              </a:ext>
            </a:extLst>
          </p:cNvPr>
          <p:cNvSpPr>
            <a:spLocks noGrp="1"/>
          </p:cNvSpPr>
          <p:nvPr>
            <p:ph type="ctrTitle"/>
          </p:nvPr>
        </p:nvSpPr>
        <p:spPr>
          <a:xfrm>
            <a:off x="1026005" y="838655"/>
            <a:ext cx="9910296" cy="2590027"/>
          </a:xfrm>
        </p:spPr>
        <p:txBody>
          <a:bodyPr anchor="t">
            <a:normAutofit/>
          </a:bodyPr>
          <a:lstStyle/>
          <a:p>
            <a:pPr algn="l"/>
            <a:r>
              <a:rPr lang="el-GR" sz="2400" b="1" dirty="0"/>
              <a:t>Γ. Από το ορθό</a:t>
            </a:r>
          </a:p>
        </p:txBody>
      </p:sp>
      <p:sp>
        <p:nvSpPr>
          <p:cNvPr id="3" name="Υπότιτλος 2">
            <a:extLst>
              <a:ext uri="{FF2B5EF4-FFF2-40B4-BE49-F238E27FC236}">
                <a16:creationId xmlns:a16="http://schemas.microsoft.com/office/drawing/2014/main" id="{33584603-DB8F-CE3B-6A46-9724A42851FB}"/>
              </a:ext>
            </a:extLst>
          </p:cNvPr>
          <p:cNvSpPr>
            <a:spLocks noGrp="1"/>
          </p:cNvSpPr>
          <p:nvPr>
            <p:ph type="subTitle" idx="1"/>
          </p:nvPr>
        </p:nvSpPr>
        <p:spPr>
          <a:xfrm>
            <a:off x="507368" y="1915040"/>
            <a:ext cx="9910295" cy="1281733"/>
          </a:xfrm>
        </p:spPr>
        <p:txBody>
          <a:bodyPr anchor="b">
            <a:normAutofit fontScale="92500" lnSpcReduction="10000"/>
          </a:bodyPr>
          <a:lstStyle/>
          <a:p>
            <a:pPr algn="l"/>
            <a:r>
              <a:rPr lang="el-GR" sz="2000" b="0" i="0" u="none" strike="noStrike" baseline="0" dirty="0">
                <a:latin typeface="Arial" panose="020B0604020202020204" pitchFamily="34" charset="0"/>
              </a:rPr>
              <a:t>Αποφεύγεται η βιομετατροπή των φαρμάκων από το ήπαρ.</a:t>
            </a:r>
            <a:endParaRPr lang="el-GR" sz="2000" dirty="0">
              <a:latin typeface="Arial" panose="020B0604020202020204" pitchFamily="34" charset="0"/>
            </a:endParaRPr>
          </a:p>
          <a:p>
            <a:pPr algn="l"/>
            <a:r>
              <a:rPr lang="el-GR" sz="2000" b="0" i="0" u="none" strike="noStrike" baseline="0" dirty="0">
                <a:latin typeface="Arial" panose="020B0604020202020204" pitchFamily="34" charset="0"/>
              </a:rPr>
              <a:t>Προλαμβάνεται η καταστροφή του φαρμάκου από τα ένζυμα του εντέρου και το όξινο pH του στομάχου.</a:t>
            </a:r>
            <a:endParaRPr lang="el-GR" sz="2000" dirty="0">
              <a:latin typeface="Arial" panose="020B0604020202020204" pitchFamily="34" charset="0"/>
            </a:endParaRPr>
          </a:p>
          <a:p>
            <a:pPr marL="342900" indent="-342900" algn="l">
              <a:buFont typeface="Wingdings" panose="05000000000000000000" pitchFamily="2" charset="2"/>
              <a:buChar char="Ø"/>
            </a:pPr>
            <a:r>
              <a:rPr lang="el-GR" sz="2000" b="0" i="0" u="none" strike="noStrike" baseline="0" dirty="0">
                <a:latin typeface="Arial" panose="020B0604020202020204" pitchFamily="34" charset="0"/>
              </a:rPr>
              <a:t>Συνίσταται ο ασθενής κάνει ήδη εμετό</a:t>
            </a:r>
            <a:r>
              <a:rPr lang="el-GR" sz="2000" dirty="0">
                <a:latin typeface="Arial" panose="020B0604020202020204" pitchFamily="34" charset="0"/>
              </a:rPr>
              <a:t> ή όταν έχουμε μικρά παιδιά</a:t>
            </a:r>
            <a:endParaRPr lang="el-GR" sz="2000" dirty="0"/>
          </a:p>
        </p:txBody>
      </p:sp>
      <p:sp>
        <p:nvSpPr>
          <p:cNvPr id="21"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324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18216FD-A26B-2485-BFEA-981BDC1DC557}"/>
              </a:ext>
            </a:extLst>
          </p:cNvPr>
          <p:cNvSpPr>
            <a:spLocks noGrp="1"/>
          </p:cNvSpPr>
          <p:nvPr>
            <p:ph type="title"/>
          </p:nvPr>
        </p:nvSpPr>
        <p:spPr>
          <a:xfrm>
            <a:off x="808638" y="386930"/>
            <a:ext cx="9236700" cy="1188950"/>
          </a:xfrm>
        </p:spPr>
        <p:txBody>
          <a:bodyPr anchor="b">
            <a:normAutofit/>
          </a:bodyPr>
          <a:lstStyle/>
          <a:p>
            <a:r>
              <a:rPr lang="el-GR" sz="3800" dirty="0"/>
              <a:t>2. Παρεντερική χορήγηση </a:t>
            </a:r>
            <a:br>
              <a:rPr lang="el-GR" sz="3800" dirty="0"/>
            </a:br>
            <a:endParaRPr lang="el-GR" sz="38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E86A4CE-FB3F-DC02-7E6C-0D4B942572DE}"/>
              </a:ext>
            </a:extLst>
          </p:cNvPr>
          <p:cNvSpPr>
            <a:spLocks noGrp="1"/>
          </p:cNvSpPr>
          <p:nvPr>
            <p:ph idx="1"/>
          </p:nvPr>
        </p:nvSpPr>
        <p:spPr>
          <a:xfrm>
            <a:off x="793660" y="2599509"/>
            <a:ext cx="10143668" cy="3435531"/>
          </a:xfrm>
        </p:spPr>
        <p:txBody>
          <a:bodyPr anchor="ctr">
            <a:noAutofit/>
          </a:bodyPr>
          <a:lstStyle/>
          <a:p>
            <a:pPr marL="0" indent="0">
              <a:buNone/>
            </a:pPr>
            <a:r>
              <a:rPr lang="el-GR" sz="1800" dirty="0"/>
              <a:t>Εισάγει τα φάρμακα κατευθείαν μέσα στη συστηματική κυκλοφορία</a:t>
            </a:r>
          </a:p>
          <a:p>
            <a:pPr marL="0" indent="0">
              <a:buNone/>
            </a:pPr>
            <a:r>
              <a:rPr lang="el-GR" sz="1800" dirty="0"/>
              <a:t>Χρησιμοποιείται</a:t>
            </a:r>
          </a:p>
          <a:p>
            <a:pPr marL="514350" indent="-514350">
              <a:buFont typeface="+mj-lt"/>
              <a:buAutoNum type="arabicPeriod"/>
            </a:pPr>
            <a:r>
              <a:rPr lang="el-GR" sz="1800" dirty="0"/>
              <a:t>για φάρμακα τα οποία απορροφώνται σε μικρό βαθμό από τη γαστρεντερική οδό (για παράδειγμα, ηπαρίνη) </a:t>
            </a:r>
          </a:p>
          <a:p>
            <a:pPr marL="514350" indent="-514350">
              <a:buFont typeface="+mj-lt"/>
              <a:buAutoNum type="arabicPeriod"/>
            </a:pPr>
            <a:r>
              <a:rPr lang="el-GR" sz="1800" dirty="0"/>
              <a:t>είναι ασταθή στη γαστρεντερική οδό (για παράδειγμα, ινσουλίνη). </a:t>
            </a:r>
          </a:p>
          <a:p>
            <a:pPr marL="514350" indent="-514350">
              <a:buFont typeface="+mj-lt"/>
              <a:buAutoNum type="arabicPeriod"/>
            </a:pPr>
            <a:r>
              <a:rPr lang="el-GR" sz="1800" dirty="0"/>
              <a:t>Η παρεντερική χορήγηση χρησιμοποιείται επίσης σε περίπτωση που ένας ασθενής δεν είναι σε θέση να λάβει από του στόματος φάρμακα (αναίσθητοι ασθενείς) και σε περιστάσεις που απαιτούν ταχεία έναρξη δράσης. </a:t>
            </a:r>
          </a:p>
          <a:p>
            <a:pPr marL="0" indent="0">
              <a:buNone/>
            </a:pPr>
            <a:r>
              <a:rPr lang="el-GR" sz="1800" dirty="0"/>
              <a:t> Επιπλέον, οι παρεντερικές οδοί έχουν υψηλότερη βιοδιαθεσιμότητα και δεν υπόκεινται σε μεταβολισμό πρώτης διόδου από το ήπαρ ή στο δυσμενές γαστρεντερικό περιβάλλον.</a:t>
            </a:r>
          </a:p>
          <a:p>
            <a:pPr>
              <a:buFont typeface="Wingdings" panose="05000000000000000000" pitchFamily="2" charset="2"/>
              <a:buChar char="Ø"/>
            </a:pPr>
            <a:r>
              <a:rPr lang="el-GR" sz="1800" dirty="0"/>
              <a:t>Η παρεντερική χορήγηση παρέχει τον πιο αποτελεσματικό έλεγχο επί της πραγματικής δόσης του φαρμάκου που διανέμεται στο σώμα</a:t>
            </a:r>
          </a:p>
        </p:txBody>
      </p:sp>
    </p:spTree>
    <p:extLst>
      <p:ext uri="{BB962C8B-B14F-4D97-AF65-F5344CB8AC3E}">
        <p14:creationId xmlns:p14="http://schemas.microsoft.com/office/powerpoint/2010/main" val="180854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58" name="Rectangle 2057">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D20D36A-3EB4-9813-47A5-E83008219BEC}"/>
              </a:ext>
            </a:extLst>
          </p:cNvPr>
          <p:cNvSpPr>
            <a:spLocks noGrp="1"/>
          </p:cNvSpPr>
          <p:nvPr>
            <p:ph type="title"/>
          </p:nvPr>
        </p:nvSpPr>
        <p:spPr>
          <a:xfrm>
            <a:off x="1099425" y="1238081"/>
            <a:ext cx="4709345" cy="962953"/>
          </a:xfrm>
        </p:spPr>
        <p:txBody>
          <a:bodyPr anchor="b">
            <a:normAutofit/>
          </a:bodyPr>
          <a:lstStyle/>
          <a:p>
            <a:r>
              <a:rPr lang="el-GR" sz="3200" dirty="0"/>
              <a:t>Κύριες παρεντερικές οδοί</a:t>
            </a:r>
          </a:p>
        </p:txBody>
      </p:sp>
      <p:sp>
        <p:nvSpPr>
          <p:cNvPr id="2063" name="Rectangle 206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E2D7E98-C8B8-B3C5-B68C-4E0E825DFEE3}"/>
              </a:ext>
            </a:extLst>
          </p:cNvPr>
          <p:cNvSpPr>
            <a:spLocks noGrp="1"/>
          </p:cNvSpPr>
          <p:nvPr>
            <p:ph idx="1"/>
          </p:nvPr>
        </p:nvSpPr>
        <p:spPr>
          <a:xfrm>
            <a:off x="853120" y="3774848"/>
            <a:ext cx="4376121" cy="2780459"/>
          </a:xfrm>
        </p:spPr>
        <p:txBody>
          <a:bodyPr anchor="ctr">
            <a:normAutofit/>
          </a:bodyPr>
          <a:lstStyle/>
          <a:p>
            <a:pPr marL="0" indent="0">
              <a:buNone/>
            </a:pPr>
            <a:r>
              <a:rPr lang="el-GR" sz="1800" b="0" i="0" u="none" strike="noStrike" baseline="0" dirty="0">
                <a:solidFill>
                  <a:srgbClr val="000000"/>
                </a:solidFill>
                <a:latin typeface="Arial" panose="020B0604020202020204" pitchFamily="34" charset="0"/>
                <a:sym typeface="Wingdings" panose="05000000000000000000" pitchFamily="2" charset="2"/>
              </a:rPr>
              <a:t></a:t>
            </a:r>
            <a:r>
              <a:rPr lang="el-GR" sz="1800" b="0" i="0" u="none" strike="noStrike" baseline="0" dirty="0">
                <a:solidFill>
                  <a:srgbClr val="000000"/>
                </a:solidFill>
                <a:latin typeface="Arial" panose="020B0604020202020204" pitchFamily="34" charset="0"/>
              </a:rPr>
              <a:t>Αλλεργικές αντιδράσεις, εμβολές, αιμόλυση και άλλες ανεπιθύμητες ενέργειες </a:t>
            </a:r>
            <a:endParaRPr lang="el-GR" sz="2000" dirty="0"/>
          </a:p>
        </p:txBody>
      </p:sp>
      <p:pic>
        <p:nvPicPr>
          <p:cNvPr id="2050" name="Picture 2" descr="Intravenous (IV) Cannulation">
            <a:extLst>
              <a:ext uri="{FF2B5EF4-FFF2-40B4-BE49-F238E27FC236}">
                <a16:creationId xmlns:a16="http://schemas.microsoft.com/office/drawing/2014/main" id="{5D36CE41-12A6-BEBC-662F-BE0E8CE94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67" r="5767"/>
          <a:stretch/>
        </p:blipFill>
        <p:spPr bwMode="auto">
          <a:xfrm>
            <a:off x="7562584" y="2372170"/>
            <a:ext cx="3904879" cy="3768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34E442-8424-6D88-7364-98E5DA002A34}"/>
              </a:ext>
            </a:extLst>
          </p:cNvPr>
          <p:cNvSpPr txBox="1"/>
          <p:nvPr/>
        </p:nvSpPr>
        <p:spPr>
          <a:xfrm>
            <a:off x="724536" y="2645986"/>
            <a:ext cx="6097836" cy="1754326"/>
          </a:xfrm>
          <a:prstGeom prst="rect">
            <a:avLst/>
          </a:prstGeom>
          <a:noFill/>
        </p:spPr>
        <p:txBody>
          <a:bodyPr wrap="square">
            <a:spAutoFit/>
          </a:bodyPr>
          <a:lstStyle/>
          <a:p>
            <a:r>
              <a:rPr lang="el-GR" b="1" dirty="0">
                <a:solidFill>
                  <a:srgbClr val="000000"/>
                </a:solidFill>
                <a:latin typeface="Arial" panose="020B0604020202020204" pitchFamily="34" charset="0"/>
              </a:rPr>
              <a:t>1.Ενδοφλέβια</a:t>
            </a:r>
          </a:p>
          <a:p>
            <a:r>
              <a:rPr lang="el-GR" sz="1800" b="0" i="0" u="none" strike="noStrike" baseline="0" dirty="0">
                <a:solidFill>
                  <a:srgbClr val="000000"/>
                </a:solidFill>
                <a:latin typeface="Arial" panose="020B0604020202020204" pitchFamily="34" charset="0"/>
              </a:rPr>
              <a:t>Αποφεύγεται το ΓΕΣ και ο μεταβολισμός της πρώτης διόδου. Επιτυγχάνεται γρήγορο αποτέλεσμα και μέγιστος βαθμός ελέγχου πάνω στα κυκλοφορούντα επίπεδα του φαρμάκου</a:t>
            </a:r>
            <a:endParaRPr lang="el-GR" dirty="0">
              <a:solidFill>
                <a:srgbClr val="000000"/>
              </a:solidFill>
              <a:latin typeface="Arial" panose="020B0604020202020204" pitchFamily="34" charset="0"/>
            </a:endParaRPr>
          </a:p>
          <a:p>
            <a:endParaRPr lang="el-GR" dirty="0"/>
          </a:p>
        </p:txBody>
      </p:sp>
    </p:spTree>
    <p:extLst>
      <p:ext uri="{BB962C8B-B14F-4D97-AF65-F5344CB8AC3E}">
        <p14:creationId xmlns:p14="http://schemas.microsoft.com/office/powerpoint/2010/main" val="264739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128ED46-451E-210D-DDA7-9B51FB44D19C}"/>
              </a:ext>
            </a:extLst>
          </p:cNvPr>
          <p:cNvSpPr>
            <a:spLocks noGrp="1"/>
          </p:cNvSpPr>
          <p:nvPr>
            <p:ph type="title"/>
          </p:nvPr>
        </p:nvSpPr>
        <p:spPr>
          <a:xfrm>
            <a:off x="645064" y="525982"/>
            <a:ext cx="4282983" cy="1200361"/>
          </a:xfrm>
        </p:spPr>
        <p:txBody>
          <a:bodyPr anchor="b">
            <a:normAutofit/>
          </a:bodyPr>
          <a:lstStyle/>
          <a:p>
            <a:r>
              <a:rPr lang="el-GR" sz="3600" dirty="0"/>
              <a:t>2.Υποδόρια</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9FC0AAC-D844-813E-E326-F4B47D7B6533}"/>
              </a:ext>
            </a:extLst>
          </p:cNvPr>
          <p:cNvSpPr>
            <a:spLocks noGrp="1"/>
          </p:cNvSpPr>
          <p:nvPr>
            <p:ph idx="1"/>
          </p:nvPr>
        </p:nvSpPr>
        <p:spPr>
          <a:xfrm>
            <a:off x="496914" y="1569246"/>
            <a:ext cx="4556290" cy="3074110"/>
          </a:xfrm>
        </p:spPr>
        <p:txBody>
          <a:bodyPr anchor="ctr">
            <a:normAutofit/>
          </a:bodyPr>
          <a:lstStyle/>
          <a:p>
            <a:pPr marL="0" indent="0">
              <a:buNone/>
            </a:pPr>
            <a:r>
              <a:rPr lang="el-GR" sz="1800" dirty="0"/>
              <a:t>Το φάρμακο ενίεται στο στρώμα λίπους που βρίσκεται κάτω από το δέρμα και από εκεί απορροφάται στο αίμα.</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402F74F7-FFC8-0A9C-4833-9F1589B374D4}"/>
              </a:ext>
            </a:extLst>
          </p:cNvPr>
          <p:cNvPicPr>
            <a:picLocks noChangeAspect="1"/>
          </p:cNvPicPr>
          <p:nvPr/>
        </p:nvPicPr>
        <p:blipFill>
          <a:blip r:embed="rId2"/>
          <a:stretch>
            <a:fillRect/>
          </a:stretch>
        </p:blipFill>
        <p:spPr>
          <a:xfrm>
            <a:off x="7314903" y="749145"/>
            <a:ext cx="3478513" cy="5096723"/>
          </a:xfrm>
          <a:prstGeom prst="rect">
            <a:avLst/>
          </a:prstGeom>
        </p:spPr>
      </p:pic>
      <p:sp>
        <p:nvSpPr>
          <p:cNvPr id="7" name="TextBox 6">
            <a:extLst>
              <a:ext uri="{FF2B5EF4-FFF2-40B4-BE49-F238E27FC236}">
                <a16:creationId xmlns:a16="http://schemas.microsoft.com/office/drawing/2014/main" id="{26316623-6602-2E5F-F4D3-AC9F3E13B414}"/>
              </a:ext>
            </a:extLst>
          </p:cNvPr>
          <p:cNvSpPr txBox="1"/>
          <p:nvPr/>
        </p:nvSpPr>
        <p:spPr>
          <a:xfrm>
            <a:off x="496914" y="3931329"/>
            <a:ext cx="4802197" cy="1200329"/>
          </a:xfrm>
          <a:prstGeom prst="rect">
            <a:avLst/>
          </a:prstGeom>
          <a:noFill/>
        </p:spPr>
        <p:txBody>
          <a:bodyPr wrap="square">
            <a:spAutoFit/>
          </a:bodyPr>
          <a:lstStyle/>
          <a:p>
            <a:r>
              <a:rPr lang="el-GR" dirty="0"/>
              <a:t>Η οδός δεν πρέπει να χρησιμοποιείται με φάρμακα τα οποία προκαλούν ερεθισμό των ιστών, επειδή μπορεί να προκύψει έντονος πόνος και νέκρωση</a:t>
            </a:r>
          </a:p>
        </p:txBody>
      </p:sp>
    </p:spTree>
    <p:extLst>
      <p:ext uri="{BB962C8B-B14F-4D97-AF65-F5344CB8AC3E}">
        <p14:creationId xmlns:p14="http://schemas.microsoft.com/office/powerpoint/2010/main" val="3636056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188B7C-37DE-59A0-1985-50C3904FAE7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BA5168-0296-2460-D8E6-06D1EE99F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F66102D-1EE6-0399-749D-5E35CEE6C5C3}"/>
              </a:ext>
            </a:extLst>
          </p:cNvPr>
          <p:cNvSpPr>
            <a:spLocks noGrp="1"/>
          </p:cNvSpPr>
          <p:nvPr>
            <p:ph type="title"/>
          </p:nvPr>
        </p:nvSpPr>
        <p:spPr>
          <a:xfrm>
            <a:off x="525019" y="554253"/>
            <a:ext cx="4629324" cy="1200361"/>
          </a:xfrm>
        </p:spPr>
        <p:txBody>
          <a:bodyPr anchor="b">
            <a:normAutofit/>
          </a:bodyPr>
          <a:lstStyle/>
          <a:p>
            <a:r>
              <a:rPr lang="el-GR" sz="3600" dirty="0"/>
              <a:t>3. </a:t>
            </a:r>
            <a:r>
              <a:rPr lang="el-GR" sz="1400" i="0" dirty="0">
                <a:solidFill>
                  <a:srgbClr val="000000"/>
                </a:solidFill>
                <a:effectLst/>
                <a:latin typeface="Asap"/>
              </a:rPr>
              <a:t> </a:t>
            </a:r>
            <a:r>
              <a:rPr lang="el-GR" sz="3600" dirty="0"/>
              <a:t>ενδομυϊκές ενέσεις</a:t>
            </a:r>
          </a:p>
        </p:txBody>
      </p:sp>
      <p:sp>
        <p:nvSpPr>
          <p:cNvPr id="12" name="Rectangle 11">
            <a:extLst>
              <a:ext uri="{FF2B5EF4-FFF2-40B4-BE49-F238E27FC236}">
                <a16:creationId xmlns:a16="http://schemas.microsoft.com/office/drawing/2014/main" id="{E5F8135F-A36E-0F31-7E78-BA27BE1D5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AD3FB25-4BE6-BB15-351D-24C15C33932B}"/>
              </a:ext>
            </a:extLst>
          </p:cNvPr>
          <p:cNvSpPr>
            <a:spLocks noGrp="1"/>
          </p:cNvSpPr>
          <p:nvPr>
            <p:ph idx="1"/>
          </p:nvPr>
        </p:nvSpPr>
        <p:spPr>
          <a:xfrm>
            <a:off x="408205" y="1944913"/>
            <a:ext cx="3409141" cy="3074110"/>
          </a:xfrm>
        </p:spPr>
        <p:txBody>
          <a:bodyPr anchor="ctr">
            <a:normAutofit/>
          </a:bodyPr>
          <a:lstStyle/>
          <a:p>
            <a:pPr marL="0" indent="0">
              <a:buNone/>
            </a:pPr>
            <a:r>
              <a:rPr lang="el-GR" sz="1800" dirty="0">
                <a:solidFill>
                  <a:srgbClr val="000000"/>
                </a:solidFill>
                <a:latin typeface="Asap"/>
              </a:rPr>
              <a:t>Ε</a:t>
            </a:r>
            <a:r>
              <a:rPr lang="el-GR" sz="1800" b="0" i="0" dirty="0">
                <a:solidFill>
                  <a:srgbClr val="000000"/>
                </a:solidFill>
                <a:effectLst/>
                <a:latin typeface="Asap"/>
              </a:rPr>
              <a:t>ίναι η μέθοδος χορήγησης φαρμάκων απευθείας στους μύες.</a:t>
            </a:r>
            <a:br>
              <a:rPr lang="el-GR" sz="1800" dirty="0"/>
            </a:br>
            <a:r>
              <a:rPr lang="el-GR" sz="1800" b="0" i="0" dirty="0">
                <a:effectLst/>
                <a:latin typeface="Cera"/>
              </a:rPr>
              <a:t> </a:t>
            </a:r>
            <a:endParaRPr lang="el-GR" sz="1800" dirty="0"/>
          </a:p>
        </p:txBody>
      </p:sp>
      <p:sp>
        <p:nvSpPr>
          <p:cNvPr id="14" name="Rectangle 13">
            <a:extLst>
              <a:ext uri="{FF2B5EF4-FFF2-40B4-BE49-F238E27FC236}">
                <a16:creationId xmlns:a16="http://schemas.microsoft.com/office/drawing/2014/main" id="{F582C856-B7FA-4B6C-997D-A6251CD31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A3E594-1B1E-6BAA-F794-BCBEF08AD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7676CF-0054-3426-EC46-08A9A49ED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C49B43C8-A5C3-966E-5527-059CD12A2405}"/>
              </a:ext>
            </a:extLst>
          </p:cNvPr>
          <p:cNvPicPr>
            <a:picLocks noChangeAspect="1"/>
          </p:cNvPicPr>
          <p:nvPr/>
        </p:nvPicPr>
        <p:blipFill>
          <a:blip r:embed="rId2"/>
          <a:stretch>
            <a:fillRect/>
          </a:stretch>
        </p:blipFill>
        <p:spPr>
          <a:xfrm>
            <a:off x="5984947" y="525982"/>
            <a:ext cx="5066215" cy="2664183"/>
          </a:xfrm>
          <a:prstGeom prst="rect">
            <a:avLst/>
          </a:prstGeom>
        </p:spPr>
      </p:pic>
      <p:pic>
        <p:nvPicPr>
          <p:cNvPr id="6" name="Picture 4" descr="Πώς ο γιατρός βάζει τις ενέσεις στα παιδιά. Ενδομυϊκές ενέσεις σε νεογνά:  πώς να κάνετε την ένεση ενός μωρού.">
            <a:extLst>
              <a:ext uri="{FF2B5EF4-FFF2-40B4-BE49-F238E27FC236}">
                <a16:creationId xmlns:a16="http://schemas.microsoft.com/office/drawing/2014/main" id="{E60A386F-0941-C46C-847F-1000FDDC0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916" y="3406520"/>
            <a:ext cx="2284681" cy="2762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B3E9CFA-71BE-57D6-C6C4-58F3EE1BB82E}"/>
              </a:ext>
            </a:extLst>
          </p:cNvPr>
          <p:cNvSpPr txBox="1"/>
          <p:nvPr/>
        </p:nvSpPr>
        <p:spPr>
          <a:xfrm>
            <a:off x="310234" y="3748090"/>
            <a:ext cx="6097836" cy="369332"/>
          </a:xfrm>
          <a:prstGeom prst="rect">
            <a:avLst/>
          </a:prstGeom>
          <a:noFill/>
        </p:spPr>
        <p:txBody>
          <a:bodyPr wrap="square">
            <a:spAutoFit/>
          </a:bodyPr>
          <a:lstStyle/>
          <a:p>
            <a:r>
              <a:rPr lang="el-GR" dirty="0">
                <a:solidFill>
                  <a:srgbClr val="000000"/>
                </a:solidFill>
                <a:latin typeface="Droid Sans"/>
              </a:rPr>
              <a:t>Ά</a:t>
            </a:r>
            <a:r>
              <a:rPr lang="el-GR" b="0" i="0" dirty="0">
                <a:solidFill>
                  <a:srgbClr val="000000"/>
                </a:solidFill>
                <a:effectLst/>
                <a:latin typeface="Droid Sans"/>
              </a:rPr>
              <a:t>νω έξω τεταρτημόριο του γλουτού.</a:t>
            </a:r>
            <a:endParaRPr lang="el-GR" dirty="0"/>
          </a:p>
        </p:txBody>
      </p:sp>
    </p:spTree>
    <p:extLst>
      <p:ext uri="{BB962C8B-B14F-4D97-AF65-F5344CB8AC3E}">
        <p14:creationId xmlns:p14="http://schemas.microsoft.com/office/powerpoint/2010/main" val="119411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5" name="Rectangle 411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7" name="Group 41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118" name="Rectangle 41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Rectangle 41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1" name="Rectangle 412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1C296C7-3687-FB9B-0707-198188CC52B5}"/>
              </a:ext>
            </a:extLst>
          </p:cNvPr>
          <p:cNvSpPr>
            <a:spLocks noGrp="1"/>
          </p:cNvSpPr>
          <p:nvPr>
            <p:ph type="title"/>
          </p:nvPr>
        </p:nvSpPr>
        <p:spPr>
          <a:xfrm>
            <a:off x="1282963" y="1238080"/>
            <a:ext cx="9849751" cy="1349671"/>
          </a:xfrm>
        </p:spPr>
        <p:txBody>
          <a:bodyPr anchor="b">
            <a:normAutofit/>
          </a:bodyPr>
          <a:lstStyle/>
          <a:p>
            <a:r>
              <a:rPr lang="el-GR" sz="4200" b="0" i="0" u="none" strike="noStrike" baseline="0" dirty="0">
                <a:latin typeface="Arial" panose="020B0604020202020204" pitchFamily="34" charset="0"/>
              </a:rPr>
              <a:t>3.Εισπνοή </a:t>
            </a:r>
            <a:br>
              <a:rPr lang="el-GR" sz="4200" b="0" i="0" u="none" strike="noStrike" baseline="0" dirty="0">
                <a:latin typeface="Arial" panose="020B0604020202020204" pitchFamily="34" charset="0"/>
              </a:rPr>
            </a:br>
            <a:endParaRPr lang="el-GR" sz="4200" dirty="0"/>
          </a:p>
        </p:txBody>
      </p:sp>
      <p:sp>
        <p:nvSpPr>
          <p:cNvPr id="3" name="Θέση περιεχομένου 2">
            <a:extLst>
              <a:ext uri="{FF2B5EF4-FFF2-40B4-BE49-F238E27FC236}">
                <a16:creationId xmlns:a16="http://schemas.microsoft.com/office/drawing/2014/main" id="{84579405-4E2B-6B94-B480-7366260616E9}"/>
              </a:ext>
            </a:extLst>
          </p:cNvPr>
          <p:cNvSpPr>
            <a:spLocks noGrp="1"/>
          </p:cNvSpPr>
          <p:nvPr>
            <p:ph idx="1"/>
          </p:nvPr>
        </p:nvSpPr>
        <p:spPr>
          <a:xfrm>
            <a:off x="1282962" y="2072516"/>
            <a:ext cx="9849751" cy="3032168"/>
          </a:xfrm>
        </p:spPr>
        <p:txBody>
          <a:bodyPr anchor="ctr">
            <a:normAutofit/>
          </a:bodyPr>
          <a:lstStyle/>
          <a:p>
            <a:r>
              <a:rPr lang="el-GR" sz="2000" b="0" i="0" u="none" strike="noStrike" baseline="0" dirty="0">
                <a:latin typeface="Arial" panose="020B0604020202020204" pitchFamily="34" charset="0"/>
              </a:rPr>
              <a:t>Για Φάρμακα που είναι αέρια (</a:t>
            </a:r>
            <a:r>
              <a:rPr lang="el-GR" sz="2000" b="0" i="1" u="none" strike="noStrike" baseline="0" dirty="0">
                <a:latin typeface="Arial" panose="020B0604020202020204" pitchFamily="34" charset="0"/>
              </a:rPr>
              <a:t>απ</a:t>
            </a:r>
            <a:r>
              <a:rPr lang="el-GR" sz="2000" i="1" dirty="0">
                <a:latin typeface="Arial" panose="020B0604020202020204" pitchFamily="34" charset="0"/>
              </a:rPr>
              <a:t>ό τους στόματος </a:t>
            </a:r>
            <a:r>
              <a:rPr lang="el-GR" sz="2000" dirty="0">
                <a:latin typeface="Arial" panose="020B0604020202020204" pitchFamily="34" charset="0"/>
              </a:rPr>
              <a:t>για ασθενείς με αναπνευστικά προβλήματα) </a:t>
            </a:r>
            <a:r>
              <a:rPr lang="el-GR" sz="2000" b="0" i="0" u="none" strike="noStrike" baseline="0" dirty="0">
                <a:latin typeface="Arial" panose="020B0604020202020204" pitchFamily="34" charset="0"/>
              </a:rPr>
              <a:t>ή για φάρμακα που μπορούν να διασπαρθούν σε κάποιο αερόλυμα (</a:t>
            </a:r>
            <a:r>
              <a:rPr lang="el-GR" sz="2000" b="0" i="0" u="none" strike="noStrike" baseline="0" dirty="0" err="1">
                <a:latin typeface="Arial" panose="020B0604020202020204" pitchFamily="34" charset="0"/>
              </a:rPr>
              <a:t>ενδορ</a:t>
            </a:r>
            <a:r>
              <a:rPr lang="el-GR" sz="2000" b="0" i="1" u="none" strike="noStrike" baseline="0" dirty="0" err="1">
                <a:latin typeface="Arial" panose="020B0604020202020204" pitchFamily="34" charset="0"/>
              </a:rPr>
              <a:t>ρινική</a:t>
            </a:r>
            <a:r>
              <a:rPr lang="el-GR" sz="2000" b="0" i="0" u="none" strike="noStrike" baseline="0" dirty="0">
                <a:latin typeface="Arial" panose="020B0604020202020204" pitchFamily="34" charset="0"/>
              </a:rPr>
              <a:t>-ρινικά αποσυμφορητικά).</a:t>
            </a:r>
          </a:p>
          <a:p>
            <a:r>
              <a:rPr lang="el-GR" sz="2000" dirty="0">
                <a:latin typeface="Arial" panose="020B0604020202020204" pitchFamily="34" charset="0"/>
              </a:rPr>
              <a:t>Τ</a:t>
            </a:r>
            <a:r>
              <a:rPr lang="el-GR" sz="2000" b="0" i="0" u="none" strike="noStrike" baseline="0" dirty="0">
                <a:latin typeface="Arial" panose="020B0604020202020204" pitchFamily="34" charset="0"/>
              </a:rPr>
              <a:t>ο φάρμακο χορηγείται κατευθείαν στον τόπο δράσης.</a:t>
            </a:r>
          </a:p>
        </p:txBody>
      </p:sp>
    </p:spTree>
    <p:extLst>
      <p:ext uri="{BB962C8B-B14F-4D97-AF65-F5344CB8AC3E}">
        <p14:creationId xmlns:p14="http://schemas.microsoft.com/office/powerpoint/2010/main" val="208095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8DBD378-9709-8AB9-5F2B-E9C37C9BDB8F}"/>
              </a:ext>
            </a:extLst>
          </p:cNvPr>
          <p:cNvSpPr>
            <a:spLocks noGrp="1"/>
          </p:cNvSpPr>
          <p:nvPr>
            <p:ph type="title"/>
          </p:nvPr>
        </p:nvSpPr>
        <p:spPr>
          <a:xfrm>
            <a:off x="1123356" y="1188637"/>
            <a:ext cx="9984615" cy="1597228"/>
          </a:xfrm>
        </p:spPr>
        <p:txBody>
          <a:bodyPr>
            <a:normAutofit/>
          </a:bodyPr>
          <a:lstStyle/>
          <a:p>
            <a:r>
              <a:rPr lang="el-GR" sz="2800" b="1" dirty="0"/>
              <a:t>4.Διαδερμική</a:t>
            </a:r>
            <a:br>
              <a:rPr lang="el-GR" sz="1800" dirty="0"/>
            </a:br>
            <a:r>
              <a:rPr lang="el-GR" sz="1800" dirty="0"/>
              <a:t>Επίθεμα (</a:t>
            </a:r>
            <a:r>
              <a:rPr lang="en-US" sz="1800" dirty="0"/>
              <a:t>patch</a:t>
            </a:r>
            <a:r>
              <a:rPr lang="el-GR" sz="1800" dirty="0"/>
              <a:t>)</a:t>
            </a:r>
            <a:r>
              <a:rPr lang="en-US" sz="1800" dirty="0"/>
              <a:t> </a:t>
            </a:r>
            <a:r>
              <a:rPr lang="el-GR" sz="1800" dirty="0"/>
              <a:t>νικοτίνης</a:t>
            </a:r>
            <a:br>
              <a:rPr lang="el-GR" sz="5100" dirty="0"/>
            </a:br>
            <a:endParaRPr lang="el-GR" sz="5100" dirty="0"/>
          </a:p>
        </p:txBody>
      </p:sp>
      <p:pic>
        <p:nvPicPr>
          <p:cNvPr id="4" name="Εικόνα 3">
            <a:extLst>
              <a:ext uri="{FF2B5EF4-FFF2-40B4-BE49-F238E27FC236}">
                <a16:creationId xmlns:a16="http://schemas.microsoft.com/office/drawing/2014/main" id="{75FDD0E3-9F7B-826C-E95E-BCAB90F5D1E8}"/>
              </a:ext>
            </a:extLst>
          </p:cNvPr>
          <p:cNvPicPr>
            <a:picLocks noChangeAspect="1"/>
          </p:cNvPicPr>
          <p:nvPr/>
        </p:nvPicPr>
        <p:blipFill>
          <a:blip r:embed="rId2"/>
          <a:srcRect l="6411" r="-1" b="-1"/>
          <a:stretch/>
        </p:blipFill>
        <p:spPr>
          <a:xfrm>
            <a:off x="1123357" y="3018327"/>
            <a:ext cx="3533985" cy="2728198"/>
          </a:xfrm>
          <a:prstGeom prst="rect">
            <a:avLst/>
          </a:prstGeom>
        </p:spPr>
      </p:pic>
      <p:sp>
        <p:nvSpPr>
          <p:cNvPr id="3" name="Θέση περιεχομένου 2">
            <a:extLst>
              <a:ext uri="{FF2B5EF4-FFF2-40B4-BE49-F238E27FC236}">
                <a16:creationId xmlns:a16="http://schemas.microsoft.com/office/drawing/2014/main" id="{EC509F47-7676-3289-4774-B540A201ADD0}"/>
              </a:ext>
            </a:extLst>
          </p:cNvPr>
          <p:cNvSpPr>
            <a:spLocks noGrp="1"/>
          </p:cNvSpPr>
          <p:nvPr>
            <p:ph idx="1"/>
          </p:nvPr>
        </p:nvSpPr>
        <p:spPr>
          <a:xfrm>
            <a:off x="6640407" y="3052604"/>
            <a:ext cx="4428236" cy="2728198"/>
          </a:xfrm>
        </p:spPr>
        <p:txBody>
          <a:bodyPr anchor="t">
            <a:normAutofit/>
          </a:bodyPr>
          <a:lstStyle/>
          <a:p>
            <a:pPr marL="0" indent="0">
              <a:buNone/>
            </a:pPr>
            <a:r>
              <a:rPr lang="el-GR" sz="2400" b="1" dirty="0"/>
              <a:t>5.Τοπική δράση</a:t>
            </a:r>
          </a:p>
          <a:p>
            <a:pPr marL="0" indent="0">
              <a:buNone/>
            </a:pPr>
            <a:r>
              <a:rPr lang="el-GR" sz="2000" dirty="0"/>
              <a:t>Κλοτριμαζόλη (μυκητιασικές λοιμώξεις)</a:t>
            </a:r>
          </a:p>
          <a:p>
            <a:endParaRPr lang="el-GR" sz="2000" dirty="0"/>
          </a:p>
        </p:txBody>
      </p:sp>
      <p:sp>
        <p:nvSpPr>
          <p:cNvPr id="6" name="TextBox 5">
            <a:extLst>
              <a:ext uri="{FF2B5EF4-FFF2-40B4-BE49-F238E27FC236}">
                <a16:creationId xmlns:a16="http://schemas.microsoft.com/office/drawing/2014/main" id="{0D96C679-BFA3-6592-3284-B25E302A515E}"/>
              </a:ext>
            </a:extLst>
          </p:cNvPr>
          <p:cNvSpPr txBox="1"/>
          <p:nvPr/>
        </p:nvSpPr>
        <p:spPr>
          <a:xfrm>
            <a:off x="7291603" y="4582124"/>
            <a:ext cx="6097836" cy="707886"/>
          </a:xfrm>
          <a:prstGeom prst="rect">
            <a:avLst/>
          </a:prstGeom>
          <a:noFill/>
        </p:spPr>
        <p:txBody>
          <a:bodyPr wrap="square">
            <a:spAutoFit/>
          </a:bodyPr>
          <a:lstStyle/>
          <a:p>
            <a:r>
              <a:rPr lang="el-GR" sz="2000" b="1" dirty="0"/>
              <a:t>6.Οφθαλμική </a:t>
            </a:r>
          </a:p>
          <a:p>
            <a:r>
              <a:rPr lang="el-GR" sz="2000" b="1" dirty="0"/>
              <a:t>7.ωτική</a:t>
            </a:r>
          </a:p>
        </p:txBody>
      </p:sp>
    </p:spTree>
    <p:extLst>
      <p:ext uri="{BB962C8B-B14F-4D97-AF65-F5344CB8AC3E}">
        <p14:creationId xmlns:p14="http://schemas.microsoft.com/office/powerpoint/2010/main" val="748949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A1B08-EE4A-0CDB-95BB-0CFB93340FFD}"/>
              </a:ext>
            </a:extLst>
          </p:cNvPr>
          <p:cNvSpPr>
            <a:spLocks noGrp="1"/>
          </p:cNvSpPr>
          <p:nvPr>
            <p:ph type="title"/>
          </p:nvPr>
        </p:nvSpPr>
        <p:spPr/>
        <p:txBody>
          <a:bodyPr/>
          <a:lstStyle/>
          <a:p>
            <a:r>
              <a:rPr lang="el-GR" dirty="0"/>
              <a:t>Απορρόφηση </a:t>
            </a:r>
            <a:br>
              <a:rPr lang="en-US" dirty="0"/>
            </a:br>
            <a:endParaRPr lang="el-GR" dirty="0"/>
          </a:p>
        </p:txBody>
      </p:sp>
      <p:sp>
        <p:nvSpPr>
          <p:cNvPr id="3" name="Θέση περιεχομένου 2">
            <a:extLst>
              <a:ext uri="{FF2B5EF4-FFF2-40B4-BE49-F238E27FC236}">
                <a16:creationId xmlns:a16="http://schemas.microsoft.com/office/drawing/2014/main" id="{1BF6B198-6C1C-B546-415F-637AF7284549}"/>
              </a:ext>
            </a:extLst>
          </p:cNvPr>
          <p:cNvSpPr>
            <a:spLocks noGrp="1"/>
          </p:cNvSpPr>
          <p:nvPr>
            <p:ph idx="1"/>
          </p:nvPr>
        </p:nvSpPr>
        <p:spPr/>
        <p:txBody>
          <a:bodyPr/>
          <a:lstStyle/>
          <a:p>
            <a:pPr marL="0" indent="0">
              <a:buNone/>
            </a:pPr>
            <a:r>
              <a:rPr lang="el-GR" dirty="0"/>
              <a:t>• Η διαδικασία με την οποία το φάρμακο εισέρχεται από τη θέση χορήγησης στο αίμα </a:t>
            </a:r>
          </a:p>
          <a:p>
            <a:pPr marL="0" indent="0">
              <a:buNone/>
            </a:pPr>
            <a:r>
              <a:rPr lang="el-GR" dirty="0"/>
              <a:t>• Παράγοντες που επηρεάζουν την απορρόφηση α) τα χαρακτηριστικά του φαρμάκου</a:t>
            </a:r>
          </a:p>
          <a:p>
            <a:pPr marL="0" indent="0">
              <a:buNone/>
            </a:pPr>
            <a:r>
              <a:rPr lang="el-GR" dirty="0"/>
              <a:t>β) τα χαρακτηριστικά της θέσης χορήγησης</a:t>
            </a:r>
          </a:p>
        </p:txBody>
      </p:sp>
    </p:spTree>
    <p:extLst>
      <p:ext uri="{BB962C8B-B14F-4D97-AF65-F5344CB8AC3E}">
        <p14:creationId xmlns:p14="http://schemas.microsoft.com/office/powerpoint/2010/main" val="2173182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A2226-935C-1A1D-4BDD-9B002271764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7A900ED-DF0B-0845-43EE-BB3AB7AAA8DF}"/>
              </a:ext>
            </a:extLst>
          </p:cNvPr>
          <p:cNvSpPr>
            <a:spLocks noGrp="1"/>
          </p:cNvSpPr>
          <p:nvPr>
            <p:ph idx="1"/>
          </p:nvPr>
        </p:nvSpPr>
        <p:spPr/>
        <p:txBody>
          <a:bodyPr/>
          <a:lstStyle/>
          <a:p>
            <a:pPr algn="l"/>
            <a:r>
              <a:rPr lang="el-GR" sz="2800" dirty="0">
                <a:solidFill>
                  <a:schemeClr val="tx2"/>
                </a:solidFill>
              </a:rPr>
              <a:t>Μεταφορά του φαρμάκου από το γαστρεντερικό σωλήνα: </a:t>
            </a:r>
          </a:p>
          <a:p>
            <a:pPr algn="l"/>
            <a:r>
              <a:rPr lang="el-GR" sz="2800" dirty="0">
                <a:solidFill>
                  <a:schemeClr val="tx2"/>
                </a:solidFill>
              </a:rPr>
              <a:t>1. Παθητική διάχυση - Κινητήρια δύναμη είναι η διαφορά συγκέντρωσης εκατέρωθεν μίας μεμβράνης που χωρίζει δύο διαμερίσματα. - Δεν υπάρχουν φορείς και φαινόμενα κορεσμού. Εξαρτάται, με ειδικό τρόπο, από τη χημική δομή του φαρμάκου. - Η συντριπτική πλειοψηφία των φαρμάκων </a:t>
            </a:r>
            <a:r>
              <a:rPr lang="el-GR" sz="2800" dirty="0" err="1">
                <a:solidFill>
                  <a:schemeClr val="tx2"/>
                </a:solidFill>
              </a:rPr>
              <a:t>απορροφώνται</a:t>
            </a:r>
            <a:r>
              <a:rPr lang="el-GR" sz="2800" dirty="0">
                <a:solidFill>
                  <a:schemeClr val="tx2"/>
                </a:solidFill>
              </a:rPr>
              <a:t> μέσω αυτού του μηχανισμού</a:t>
            </a:r>
            <a:r>
              <a:rPr lang="en-US" sz="2800" dirty="0">
                <a:solidFill>
                  <a:schemeClr val="tx2"/>
                </a:solidFill>
              </a:rPr>
              <a:t>.</a:t>
            </a:r>
            <a:endParaRPr lang="el-GR" sz="2800" dirty="0">
              <a:solidFill>
                <a:schemeClr val="tx2"/>
              </a:solidFill>
            </a:endParaRPr>
          </a:p>
          <a:p>
            <a:endParaRPr lang="el-GR" dirty="0"/>
          </a:p>
        </p:txBody>
      </p:sp>
    </p:spTree>
    <p:extLst>
      <p:ext uri="{BB962C8B-B14F-4D97-AF65-F5344CB8AC3E}">
        <p14:creationId xmlns:p14="http://schemas.microsoft.com/office/powerpoint/2010/main" val="3255466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330FF5-6F47-663B-B4A8-60CC05317BC6}"/>
              </a:ext>
            </a:extLst>
          </p:cNvPr>
          <p:cNvSpPr>
            <a:spLocks noGrp="1"/>
          </p:cNvSpPr>
          <p:nvPr>
            <p:ph type="ctrTitle"/>
          </p:nvPr>
        </p:nvSpPr>
        <p:spPr/>
        <p:txBody>
          <a:bodyPr/>
          <a:lstStyle/>
          <a:p>
            <a:endParaRPr lang="el-GR"/>
          </a:p>
        </p:txBody>
      </p:sp>
      <p:sp>
        <p:nvSpPr>
          <p:cNvPr id="3" name="Υπότιτλος 2">
            <a:extLst>
              <a:ext uri="{FF2B5EF4-FFF2-40B4-BE49-F238E27FC236}">
                <a16:creationId xmlns:a16="http://schemas.microsoft.com/office/drawing/2014/main" id="{FDB70E18-0A2F-5172-37B1-6BE930D489B5}"/>
              </a:ext>
            </a:extLst>
          </p:cNvPr>
          <p:cNvSpPr>
            <a:spLocks noGrp="1"/>
          </p:cNvSpPr>
          <p:nvPr>
            <p:ph type="subTitle" idx="1"/>
          </p:nvPr>
        </p:nvSpPr>
        <p:spPr/>
        <p:txBody>
          <a:bodyPr>
            <a:normAutofit fontScale="85000" lnSpcReduction="20000"/>
          </a:bodyPr>
          <a:lstStyle/>
          <a:p>
            <a:r>
              <a:rPr lang="el-GR" dirty="0"/>
              <a:t>Φυσικοί παράγοντες που επηρεάζουν την  ροή στη θέση απορρόφησης: μεγάλη ροή ευνοεί την απορρόφηση (π.χ. καλύτερη απορρόφηση στο έντερο από τον στόμαχο).</a:t>
            </a:r>
          </a:p>
          <a:p>
            <a:r>
              <a:rPr lang="el-GR" dirty="0"/>
              <a:t> 2. Συνολική έκταση της επιφάνειας απορρόφησης (π.χ. εντερικές </a:t>
            </a:r>
            <a:r>
              <a:rPr lang="el-GR" dirty="0" err="1"/>
              <a:t>λάχνες</a:t>
            </a:r>
            <a:r>
              <a:rPr lang="el-GR" dirty="0"/>
              <a:t>).</a:t>
            </a:r>
          </a:p>
          <a:p>
            <a:r>
              <a:rPr lang="el-GR" dirty="0"/>
              <a:t> 3. Χρόνος επαφής με την επιφάνεια απορρόφησης: όταν το φάρμακο διέρχεται γρήγορα από το γαστρεντερικό σωλήνα (π.χ. διάρροια) δεν </a:t>
            </a:r>
            <a:r>
              <a:rPr lang="el-GR" dirty="0" err="1"/>
              <a:t>απορροφάται</a:t>
            </a:r>
            <a:r>
              <a:rPr lang="el-GR" dirty="0"/>
              <a:t> σωστά. </a:t>
            </a:r>
          </a:p>
          <a:p>
            <a:endParaRPr lang="el-GR" dirty="0"/>
          </a:p>
        </p:txBody>
      </p:sp>
    </p:spTree>
    <p:extLst>
      <p:ext uri="{BB962C8B-B14F-4D97-AF65-F5344CB8AC3E}">
        <p14:creationId xmlns:p14="http://schemas.microsoft.com/office/powerpoint/2010/main" val="52786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80D58B-1CAF-8744-5413-333E81009236}"/>
              </a:ext>
            </a:extLst>
          </p:cNvPr>
          <p:cNvSpPr>
            <a:spLocks noGrp="1"/>
          </p:cNvSpPr>
          <p:nvPr>
            <p:ph type="title"/>
          </p:nvPr>
        </p:nvSpPr>
        <p:spPr>
          <a:xfrm>
            <a:off x="1371599" y="294538"/>
            <a:ext cx="9895951" cy="1033669"/>
          </a:xfrm>
        </p:spPr>
        <p:txBody>
          <a:bodyPr>
            <a:normAutofit/>
          </a:bodyPr>
          <a:lstStyle/>
          <a:p>
            <a:r>
              <a:rPr lang="el-GR" sz="4000" dirty="0">
                <a:solidFill>
                  <a:srgbClr val="FFFFFF"/>
                </a:solidFill>
              </a:rPr>
              <a:t> Εισαγωγή</a:t>
            </a:r>
          </a:p>
        </p:txBody>
      </p:sp>
      <p:sp>
        <p:nvSpPr>
          <p:cNvPr id="3" name="Θέση περιεχομένου 2">
            <a:extLst>
              <a:ext uri="{FF2B5EF4-FFF2-40B4-BE49-F238E27FC236}">
                <a16:creationId xmlns:a16="http://schemas.microsoft.com/office/drawing/2014/main" id="{1F8EFB19-060A-9323-F9B8-A7747B8256BB}"/>
              </a:ext>
            </a:extLst>
          </p:cNvPr>
          <p:cNvSpPr>
            <a:spLocks noGrp="1"/>
          </p:cNvSpPr>
          <p:nvPr>
            <p:ph idx="1"/>
          </p:nvPr>
        </p:nvSpPr>
        <p:spPr>
          <a:xfrm>
            <a:off x="459350" y="2025570"/>
            <a:ext cx="10808200" cy="7968322"/>
          </a:xfrm>
        </p:spPr>
        <p:txBody>
          <a:bodyPr anchor="ctr">
            <a:normAutofit/>
          </a:bodyPr>
          <a:lstStyle/>
          <a:p>
            <a:pPr marL="0" indent="0">
              <a:buNone/>
            </a:pPr>
            <a:endParaRPr lang="en-US" sz="2000" dirty="0"/>
          </a:p>
          <a:p>
            <a:pPr>
              <a:buFont typeface="Wingdings" panose="05000000000000000000" pitchFamily="2" charset="2"/>
              <a:buChar char="q"/>
            </a:pPr>
            <a:r>
              <a:rPr lang="el-GR" sz="2000" b="1" dirty="0"/>
              <a:t>Φάρμακο</a:t>
            </a:r>
            <a:r>
              <a:rPr lang="en-US" sz="2000" b="1" dirty="0"/>
              <a:t>:</a:t>
            </a:r>
            <a:r>
              <a:rPr lang="el-GR" sz="2000" b="1" dirty="0"/>
              <a:t> </a:t>
            </a:r>
            <a:r>
              <a:rPr lang="el-GR" sz="2000" dirty="0"/>
              <a:t>Κάθε </a:t>
            </a:r>
            <a:r>
              <a:rPr lang="el-GR" sz="2000" u="sng" dirty="0"/>
              <a:t>ουσία ή συνδυασμός ουσιών </a:t>
            </a:r>
            <a:r>
              <a:rPr lang="el-GR" sz="2000" dirty="0"/>
              <a:t>που μπορεί να χορηγηθεί σε ανθρώπους ή ζώα  με σκοπό  την πρόληψη,</a:t>
            </a:r>
            <a:r>
              <a:rPr lang="en-US" sz="2000" dirty="0"/>
              <a:t> </a:t>
            </a:r>
            <a:r>
              <a:rPr lang="el-GR" sz="2000" dirty="0"/>
              <a:t>διάγνωση ή θεραπεία μιας ασθένειας </a:t>
            </a:r>
          </a:p>
          <a:p>
            <a:pPr>
              <a:buFont typeface="Wingdings" panose="05000000000000000000" pitchFamily="2" charset="2"/>
              <a:buChar char="q"/>
            </a:pPr>
            <a:r>
              <a:rPr lang="el-GR" sz="2000" b="1" dirty="0"/>
              <a:t>Φαρμακευτικό προϊόν</a:t>
            </a:r>
            <a:r>
              <a:rPr lang="en-US" sz="2000" dirty="0"/>
              <a:t>:</a:t>
            </a:r>
            <a:r>
              <a:rPr lang="el-GR" sz="2000" dirty="0"/>
              <a:t> Σ</a:t>
            </a:r>
            <a:r>
              <a:rPr lang="el-GR" altLang="en-US" sz="2000" dirty="0"/>
              <a:t>κεύασμα (</a:t>
            </a:r>
            <a:r>
              <a:rPr lang="en-US" altLang="en-US" sz="2000" dirty="0"/>
              <a:t>formulation</a:t>
            </a:r>
            <a:r>
              <a:rPr lang="el-GR" altLang="en-US" sz="2000" dirty="0"/>
              <a:t>), ιδιοσκεύασμα, δοσομετρική μορφή (</a:t>
            </a:r>
            <a:r>
              <a:rPr lang="en-US" altLang="en-US" sz="2000" dirty="0"/>
              <a:t>dosage form</a:t>
            </a:r>
            <a:r>
              <a:rPr lang="el-GR" altLang="en-US" sz="2000" dirty="0"/>
              <a:t>).Είναι κάθε φάρμακο παρασκευασμένο εκ των προτέρων σε μια φαρμακευτική μορφή που τίθεται σε κυκλοφορία υπό ειδική ονομασία και σε ειδική συσκευασία.</a:t>
            </a:r>
            <a:br>
              <a:rPr lang="el-GR" altLang="en-US" sz="2000" dirty="0"/>
            </a:br>
            <a:endParaRPr lang="en-US" altLang="en-US" sz="2000" dirty="0"/>
          </a:p>
          <a:p>
            <a:pPr>
              <a:buFont typeface="Wingdings" panose="05000000000000000000" pitchFamily="2" charset="2"/>
              <a:buChar char="q"/>
            </a:pPr>
            <a:r>
              <a:rPr lang="el-GR" sz="2000" b="1" dirty="0"/>
              <a:t>ΔΡΑΣΤΙΚΗ ΟΥΣΙΑ(Α</a:t>
            </a:r>
            <a:r>
              <a:rPr lang="en-US" sz="2000" b="1" dirty="0"/>
              <a:t>CTIVE PHARMACEUTICAL INGREDIENT-API)</a:t>
            </a:r>
            <a:r>
              <a:rPr lang="el-GR" sz="2000" b="1" dirty="0"/>
              <a:t> </a:t>
            </a:r>
            <a:r>
              <a:rPr lang="en-US" sz="2000" b="1" dirty="0"/>
              <a:t>: </a:t>
            </a:r>
            <a:r>
              <a:rPr lang="el-GR" sz="2000" dirty="0"/>
              <a:t>Προκαλεί το φαρμακολογικό αποτέλεσμα στον οργανισμό</a:t>
            </a:r>
          </a:p>
          <a:p>
            <a:pPr>
              <a:buFont typeface="Wingdings" panose="05000000000000000000" pitchFamily="2" charset="2"/>
              <a:buChar char="q"/>
            </a:pPr>
            <a:r>
              <a:rPr lang="el-GR" sz="2000" b="1" dirty="0"/>
              <a:t>Έκδοχα </a:t>
            </a:r>
            <a:r>
              <a:rPr lang="en-US" sz="2000" b="1" dirty="0"/>
              <a:t>:</a:t>
            </a:r>
            <a:r>
              <a:rPr lang="el-GR" sz="2000" b="1" dirty="0"/>
              <a:t> </a:t>
            </a:r>
            <a:r>
              <a:rPr lang="el-GR" sz="2000" dirty="0"/>
              <a:t>Βοηθητικό ρόλο στη μορφοποίηση της Φ/Μ</a:t>
            </a:r>
            <a:endParaRPr lang="en-US" sz="2000" b="1" dirty="0"/>
          </a:p>
          <a:p>
            <a:pPr marL="0" indent="0">
              <a:buNone/>
            </a:pPr>
            <a:r>
              <a:rPr lang="el-GR" sz="2000" b="1" dirty="0"/>
              <a:t>  </a:t>
            </a:r>
            <a:endParaRPr lang="en-US" sz="2000" b="1" dirty="0"/>
          </a:p>
          <a:p>
            <a:pPr>
              <a:buFont typeface="Wingdings" panose="05000000000000000000" pitchFamily="2" charset="2"/>
              <a:buChar char="q"/>
            </a:pPr>
            <a:endParaRPr lang="en-US" sz="2000" b="1" dirty="0"/>
          </a:p>
          <a:p>
            <a:pPr marL="0" indent="0">
              <a:buNone/>
            </a:pPr>
            <a:endParaRPr lang="en-US" sz="2000" b="1" dirty="0"/>
          </a:p>
          <a:p>
            <a:pPr marL="0" indent="0">
              <a:buNone/>
            </a:pPr>
            <a:r>
              <a:rPr lang="el-GR" sz="2000" b="1" i="1" u="sng" dirty="0">
                <a:highlight>
                  <a:srgbClr val="00FFFF"/>
                </a:highlight>
                <a:latin typeface="+mn-lt"/>
              </a:rPr>
              <a:t>Η δόση κάνει το φάρμακο δηλητήριο» </a:t>
            </a:r>
            <a:r>
              <a:rPr lang="el-GR" sz="2000" i="1" u="sng" dirty="0">
                <a:highlight>
                  <a:srgbClr val="00FFFF"/>
                </a:highlight>
                <a:latin typeface="+mn-lt"/>
              </a:rPr>
              <a:t>Παράκελσος 1500 μ.Χ.</a:t>
            </a:r>
            <a:endParaRPr lang="el-GR" sz="2000" i="1" u="sng" dirty="0">
              <a:highlight>
                <a:srgbClr val="00FFFF"/>
              </a:highlight>
            </a:endParaRPr>
          </a:p>
          <a:p>
            <a:pPr>
              <a:buFont typeface="Wingdings" panose="05000000000000000000" pitchFamily="2" charset="2"/>
              <a:buChar char="q"/>
            </a:pPr>
            <a:endParaRPr lang="en-US" sz="2000" b="1" dirty="0"/>
          </a:p>
          <a:p>
            <a:pPr>
              <a:buFont typeface="Wingdings" panose="05000000000000000000" pitchFamily="2" charset="2"/>
              <a:buChar char="q"/>
            </a:pPr>
            <a:endParaRPr lang="en-US" sz="2000" b="1" dirty="0"/>
          </a:p>
          <a:p>
            <a:pPr>
              <a:buFont typeface="Wingdings" panose="05000000000000000000" pitchFamily="2" charset="2"/>
              <a:buChar char="q"/>
            </a:pPr>
            <a:endParaRPr lang="en-US" sz="2000" b="1" dirty="0"/>
          </a:p>
          <a:p>
            <a:pPr>
              <a:buFont typeface="Wingdings" panose="05000000000000000000" pitchFamily="2" charset="2"/>
              <a:buChar char="q"/>
            </a:pPr>
            <a:endParaRPr lang="el-GR" sz="2000" b="1" dirty="0"/>
          </a:p>
          <a:p>
            <a:pPr marL="0" indent="0">
              <a:buNone/>
            </a:pPr>
            <a:endParaRPr lang="el-GR" sz="2000" b="1" dirty="0"/>
          </a:p>
          <a:p>
            <a:pPr marL="0" indent="0">
              <a:buNone/>
            </a:pPr>
            <a:endParaRPr lang="el-GR" sz="2000" b="1" dirty="0"/>
          </a:p>
          <a:p>
            <a:pPr marL="0" indent="0">
              <a:buNone/>
            </a:pPr>
            <a:endParaRPr lang="el-GR" sz="2000" b="1" dirty="0"/>
          </a:p>
          <a:p>
            <a:pPr marL="0" indent="0">
              <a:buNone/>
            </a:pPr>
            <a:endParaRPr lang="el-GR" sz="2000" b="1" dirty="0"/>
          </a:p>
          <a:p>
            <a:pPr marL="0" indent="0">
              <a:buNone/>
            </a:pPr>
            <a:endParaRPr lang="el-GR" sz="2000" b="1"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1008348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2C9375-2F42-A19D-D499-313BDFA04D7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648605F-4537-3402-90A8-2F52517718E1}"/>
              </a:ext>
            </a:extLst>
          </p:cNvPr>
          <p:cNvSpPr>
            <a:spLocks noGrp="1"/>
          </p:cNvSpPr>
          <p:nvPr>
            <p:ph idx="1"/>
          </p:nvPr>
        </p:nvSpPr>
        <p:spPr/>
        <p:txBody>
          <a:bodyPr/>
          <a:lstStyle/>
          <a:p>
            <a:r>
              <a:rPr lang="el-GR" dirty="0"/>
              <a:t>Μεταβολισμός «1ης διόδου» από το ήπαρ: – το φάρμακο που </a:t>
            </a:r>
            <a:r>
              <a:rPr lang="el-GR" dirty="0" err="1"/>
              <a:t>απορροφάται</a:t>
            </a:r>
            <a:r>
              <a:rPr lang="el-GR" dirty="0"/>
              <a:t> από το ΓΕΣ εισέρχεται στην πυλαία κυκλοφορία και κατόπιν στη συστηματική – αν το φάρμακο </a:t>
            </a:r>
            <a:r>
              <a:rPr lang="el-GR" dirty="0" err="1"/>
              <a:t>μεταβολίζεται</a:t>
            </a:r>
            <a:r>
              <a:rPr lang="el-GR" dirty="0"/>
              <a:t> γρήγορα στο ήπαρ το ποσό που φτάνει στη συστηματική κυκλοφορία ελαττώνεται – πολλά φάρμακα (π.χ. </a:t>
            </a:r>
            <a:r>
              <a:rPr lang="el-GR" dirty="0" err="1"/>
              <a:t>προπρανολόλη</a:t>
            </a:r>
            <a:r>
              <a:rPr lang="el-GR" dirty="0"/>
              <a:t>) υφίστανται σημαντική </a:t>
            </a:r>
            <a:r>
              <a:rPr lang="el-GR" dirty="0" err="1"/>
              <a:t>βιομετατροπή</a:t>
            </a:r>
            <a:r>
              <a:rPr lang="el-GR" dirty="0"/>
              <a:t> κατά το μεταβολισμό της «1ης διόδου</a:t>
            </a:r>
          </a:p>
        </p:txBody>
      </p:sp>
    </p:spTree>
    <p:extLst>
      <p:ext uri="{BB962C8B-B14F-4D97-AF65-F5344CB8AC3E}">
        <p14:creationId xmlns:p14="http://schemas.microsoft.com/office/powerpoint/2010/main" val="1112150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2BBF35-A781-830E-6FA1-188BDE68539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6D31210-0F5A-9A30-929C-19D8B215B0A4}"/>
              </a:ext>
            </a:extLst>
          </p:cNvPr>
          <p:cNvSpPr>
            <a:spLocks noGrp="1"/>
          </p:cNvSpPr>
          <p:nvPr>
            <p:ph idx="1"/>
          </p:nvPr>
        </p:nvSpPr>
        <p:spPr/>
        <p:txBody>
          <a:bodyPr/>
          <a:lstStyle/>
          <a:p>
            <a:r>
              <a:rPr lang="el-GR" dirty="0"/>
              <a:t>Διαλυτότητα του φαρμάκου – Τα εξαιρετικά υδρόφιλα φάρμακα δεν </a:t>
            </a:r>
            <a:r>
              <a:rPr lang="el-GR" dirty="0" err="1"/>
              <a:t>απορροφώνται</a:t>
            </a:r>
            <a:r>
              <a:rPr lang="el-GR" dirty="0"/>
              <a:t> καλά, λόγω αδυναμίας διέλευσης από τις πλούσιες σε λιπίδια μεμβράνες. – Τα εξαιρετικά υδρόφοβα επίσης δεν </a:t>
            </a:r>
            <a:r>
              <a:rPr lang="el-GR" dirty="0" err="1"/>
              <a:t>απορροφώνται</a:t>
            </a:r>
            <a:r>
              <a:rPr lang="el-GR" dirty="0"/>
              <a:t> καθώς παραμένουν αδιάλυτα στα σωματικά υγρά. – Το ιδανικό φάρμακο πρέπει να είναι αρκετά υδρόφοβο, διατηρώντας τη διαλυτότητα σε υδατικά διαλύματα.</a:t>
            </a:r>
          </a:p>
          <a:p>
            <a:endParaRPr lang="el-GR" dirty="0"/>
          </a:p>
        </p:txBody>
      </p:sp>
    </p:spTree>
    <p:extLst>
      <p:ext uri="{BB962C8B-B14F-4D97-AF65-F5344CB8AC3E}">
        <p14:creationId xmlns:p14="http://schemas.microsoft.com/office/powerpoint/2010/main" val="93966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B0786D-26F9-C3A5-8E33-8B6B166A486C}"/>
              </a:ext>
            </a:extLst>
          </p:cNvPr>
          <p:cNvSpPr>
            <a:spLocks noGrp="1"/>
          </p:cNvSpPr>
          <p:nvPr>
            <p:ph type="title"/>
          </p:nvPr>
        </p:nvSpPr>
        <p:spPr/>
        <p:txBody>
          <a:bodyPr>
            <a:normAutofit fontScale="90000"/>
          </a:bodyPr>
          <a:lstStyle/>
          <a:p>
            <a:pPr algn="ctr"/>
            <a:r>
              <a:rPr lang="el-GR" dirty="0"/>
              <a:t>ΒΑΣΙΚΕΣ ΑΡΧΕΣ ΑΣΦΑΛΟΥΣ ΧΟΡΗΓΗΣΗΣ ΦΑΡΜΑΚΩΝ</a:t>
            </a:r>
            <a:br>
              <a:rPr lang="el-GR" dirty="0"/>
            </a:br>
            <a:endParaRPr lang="el-GR" dirty="0"/>
          </a:p>
        </p:txBody>
      </p:sp>
      <p:graphicFrame>
        <p:nvGraphicFramePr>
          <p:cNvPr id="5" name="Θέση περιεχομένου 2">
            <a:extLst>
              <a:ext uri="{FF2B5EF4-FFF2-40B4-BE49-F238E27FC236}">
                <a16:creationId xmlns:a16="http://schemas.microsoft.com/office/drawing/2014/main" id="{28E3FB11-6F75-A16E-FA52-C8BC96237B9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27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066375-74DF-40A2-2872-4C4979B8712E}"/>
            </a:ext>
          </a:extLst>
        </p:cNvPr>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ight Triangle 615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7" name="Rectangle 615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11D4F31-4665-9EDC-3343-5380B383F3D9}"/>
              </a:ext>
            </a:extLst>
          </p:cNvPr>
          <p:cNvSpPr>
            <a:spLocks noGrp="1"/>
          </p:cNvSpPr>
          <p:nvPr>
            <p:ph type="title"/>
          </p:nvPr>
        </p:nvSpPr>
        <p:spPr>
          <a:xfrm>
            <a:off x="1069803" y="739050"/>
            <a:ext cx="9984615" cy="1597228"/>
          </a:xfrm>
        </p:spPr>
        <p:txBody>
          <a:bodyPr>
            <a:normAutofit/>
          </a:bodyPr>
          <a:lstStyle/>
          <a:p>
            <a:pPr algn="ctr"/>
            <a:r>
              <a:rPr lang="el-GR" sz="6000" dirty="0"/>
              <a:t>ΟΝΟΜΑΣΙΕΣ ΦΑΡΜΑΚΩΝ </a:t>
            </a:r>
          </a:p>
        </p:txBody>
      </p:sp>
      <p:pic>
        <p:nvPicPr>
          <p:cNvPr id="6148" name="Picture 4" descr="Εικόνα που περιέχει κείμενο, άτομο, πορτοκαλί&#10;&#10;Περιγραφή που δημιουργήθηκε αυτόματα">
            <a:extLst>
              <a:ext uri="{FF2B5EF4-FFF2-40B4-BE49-F238E27FC236}">
                <a16:creationId xmlns:a16="http://schemas.microsoft.com/office/drawing/2014/main" id="{1014A301-7006-BCFB-5923-2F0CDE1B2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07" r="3138" b="1"/>
          <a:stretch/>
        </p:blipFill>
        <p:spPr bwMode="auto">
          <a:xfrm>
            <a:off x="577394" y="2336278"/>
            <a:ext cx="4589640" cy="3543152"/>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287B2D0D-DE80-16AC-6573-3786BB396638}"/>
              </a:ext>
            </a:extLst>
          </p:cNvPr>
          <p:cNvSpPr>
            <a:spLocks noGrp="1"/>
          </p:cNvSpPr>
          <p:nvPr>
            <p:ph idx="1"/>
          </p:nvPr>
        </p:nvSpPr>
        <p:spPr>
          <a:xfrm>
            <a:off x="5299116" y="1971768"/>
            <a:ext cx="5133461" cy="2728198"/>
          </a:xfrm>
        </p:spPr>
        <p:txBody>
          <a:bodyPr anchor="t">
            <a:noAutofit/>
          </a:bodyPr>
          <a:lstStyle/>
          <a:p>
            <a:pPr marL="0" indent="0">
              <a:buNone/>
            </a:pPr>
            <a:endParaRPr lang="el-GR" sz="1600" b="1" dirty="0"/>
          </a:p>
          <a:p>
            <a:pPr marL="0" indent="0">
              <a:buNone/>
            </a:pPr>
            <a:endParaRPr lang="el-GR" sz="1600" b="1" dirty="0"/>
          </a:p>
          <a:p>
            <a:pPr marL="0" indent="0">
              <a:buNone/>
            </a:pPr>
            <a:endParaRPr lang="el-GR" sz="1600" b="1" dirty="0"/>
          </a:p>
          <a:p>
            <a:pPr marL="0" indent="0">
              <a:buNone/>
            </a:pPr>
            <a:endParaRPr lang="el-GR" sz="1600" dirty="0"/>
          </a:p>
          <a:p>
            <a:pPr marL="0" indent="0">
              <a:buNone/>
            </a:pPr>
            <a:r>
              <a:rPr lang="el-GR" sz="1600" b="1" dirty="0"/>
              <a:t>ΚΑΘΕ ΦΑΡΜΑΚΟ ΕΧΕΙ ΤΟΥΛΑΧΙΣΤΟΝ 3 ΟΝΟΜΑΣΙΕΣ</a:t>
            </a:r>
            <a:r>
              <a:rPr lang="en-US" sz="1600" b="1" dirty="0"/>
              <a:t>:</a:t>
            </a:r>
          </a:p>
          <a:p>
            <a:pPr>
              <a:buFont typeface="Wingdings" panose="05000000000000000000" pitchFamily="2" charset="2"/>
              <a:buChar char="q"/>
            </a:pPr>
            <a:r>
              <a:rPr lang="en-US" sz="1600" b="1" dirty="0"/>
              <a:t> </a:t>
            </a:r>
            <a:r>
              <a:rPr lang="el-GR" sz="1600" b="1" dirty="0"/>
              <a:t>Χημική </a:t>
            </a:r>
            <a:r>
              <a:rPr lang="el-GR" sz="1600" b="1"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Π</a:t>
            </a:r>
            <a:r>
              <a:rPr lang="el-GR" sz="1600" dirty="0"/>
              <a:t>ροκύπτει με βάση τους κανόνες της ονοματολογίας των χημικών ενώσεων και δηλώνει τη δομή του μορίου της Α</a:t>
            </a:r>
            <a:r>
              <a:rPr lang="en-US" sz="1600" dirty="0"/>
              <a:t>PI</a:t>
            </a:r>
            <a:r>
              <a:rPr lang="el-GR" sz="1600" dirty="0"/>
              <a:t>.</a:t>
            </a:r>
            <a:endParaRPr lang="el-GR" sz="1600" b="1" dirty="0"/>
          </a:p>
          <a:p>
            <a:pPr>
              <a:buFont typeface="Wingdings" panose="05000000000000000000" pitchFamily="2" charset="2"/>
              <a:buChar char="q"/>
            </a:pPr>
            <a:r>
              <a:rPr lang="el-GR" sz="1600" b="1" dirty="0"/>
              <a:t>Κοινόχρηστη </a:t>
            </a:r>
            <a:r>
              <a:rPr lang="el-GR" sz="1600" b="1"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Τ</a:t>
            </a:r>
            <a:r>
              <a:rPr lang="el-GR" sz="1600" dirty="0"/>
              <a:t>ο φαρμακολογικό όνομα με το οποίο έχει μελετηθεί το φάρμακο.</a:t>
            </a:r>
          </a:p>
          <a:p>
            <a:pPr>
              <a:buFont typeface="Wingdings" panose="05000000000000000000" pitchFamily="2" charset="2"/>
              <a:buChar char="q"/>
            </a:pPr>
            <a:r>
              <a:rPr lang="el-GR" sz="1600" b="1" dirty="0"/>
              <a:t>Εμπορική </a:t>
            </a:r>
            <a:r>
              <a:rPr lang="el-GR" sz="1600" b="1" dirty="0">
                <a:latin typeface="Calibri" panose="020F0502020204030204" pitchFamily="34" charset="0"/>
                <a:cs typeface="Calibri" panose="020F0502020204030204" pitchFamily="34" charset="0"/>
              </a:rPr>
              <a:t>→ </a:t>
            </a:r>
            <a:r>
              <a:rPr lang="el-GR" sz="1600" dirty="0">
                <a:latin typeface="Calibri" panose="020F0502020204030204" pitchFamily="34" charset="0"/>
                <a:cs typeface="Calibri" panose="020F0502020204030204" pitchFamily="34" charset="0"/>
              </a:rPr>
              <a:t>Α</a:t>
            </a:r>
            <a:r>
              <a:rPr lang="el-GR" sz="1600" dirty="0"/>
              <a:t>ναγράφεται πάντα με κεφαλαία γράμματα και επιλέγεται από τον κατασκευαστή.</a:t>
            </a:r>
            <a:endParaRPr lang="en-US" sz="1600" dirty="0"/>
          </a:p>
          <a:p>
            <a:pPr marL="0" indent="0">
              <a:buNone/>
            </a:pPr>
            <a:endParaRPr lang="en-US" sz="1600" b="1" dirty="0"/>
          </a:p>
          <a:p>
            <a:pPr marL="0" indent="0">
              <a:buNone/>
            </a:pPr>
            <a:endParaRPr lang="el-GR" sz="1600" dirty="0"/>
          </a:p>
        </p:txBody>
      </p:sp>
    </p:spTree>
    <p:extLst>
      <p:ext uri="{BB962C8B-B14F-4D97-AF65-F5344CB8AC3E}">
        <p14:creationId xmlns:p14="http://schemas.microsoft.com/office/powerpoint/2010/main" val="88918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περιεχομένου 2">
            <a:extLst>
              <a:ext uri="{FF2B5EF4-FFF2-40B4-BE49-F238E27FC236}">
                <a16:creationId xmlns:a16="http://schemas.microsoft.com/office/drawing/2014/main" id="{1F8EFB19-060A-9323-F9B8-A7747B8256BB}"/>
              </a:ext>
            </a:extLst>
          </p:cNvPr>
          <p:cNvSpPr>
            <a:spLocks noGrp="1"/>
          </p:cNvSpPr>
          <p:nvPr>
            <p:ph idx="1"/>
          </p:nvPr>
        </p:nvSpPr>
        <p:spPr>
          <a:xfrm>
            <a:off x="948691" y="2766063"/>
            <a:ext cx="10405110" cy="3146197"/>
          </a:xfrm>
        </p:spPr>
        <p:txBody>
          <a:bodyPr anchor="ctr">
            <a:normAutofit fontScale="25000" lnSpcReduction="20000"/>
          </a:bodyPr>
          <a:lstStyle/>
          <a:p>
            <a:pPr>
              <a:buFont typeface="Wingdings" panose="05000000000000000000" pitchFamily="2" charset="2"/>
              <a:buChar char="q"/>
            </a:pPr>
            <a:endParaRPr lang="el-GR" sz="2200" b="1" dirty="0"/>
          </a:p>
          <a:p>
            <a:pPr>
              <a:buFont typeface="Wingdings" panose="05000000000000000000" pitchFamily="2" charset="2"/>
              <a:buChar char="q"/>
            </a:pPr>
            <a:endParaRPr lang="en-US" sz="2200" b="1" dirty="0"/>
          </a:p>
          <a:p>
            <a:pPr>
              <a:buFont typeface="Wingdings" panose="05000000000000000000" pitchFamily="2" charset="2"/>
              <a:buChar char="q"/>
            </a:pPr>
            <a:endParaRPr lang="en-US" sz="2200" b="1" dirty="0"/>
          </a:p>
          <a:p>
            <a:pPr marL="0" indent="0">
              <a:buNone/>
            </a:pPr>
            <a:endParaRPr lang="en-US" sz="2200" b="1" dirty="0"/>
          </a:p>
          <a:p>
            <a:pPr>
              <a:buFont typeface="Wingdings" panose="05000000000000000000" pitchFamily="2" charset="2"/>
              <a:buChar char="q"/>
            </a:pPr>
            <a:endParaRPr lang="en-US" sz="2200" b="1" dirty="0"/>
          </a:p>
          <a:p>
            <a:pPr>
              <a:buFont typeface="Wingdings" panose="05000000000000000000" pitchFamily="2" charset="2"/>
              <a:buChar char="q"/>
            </a:pPr>
            <a:endParaRPr lang="en-US" sz="2200" b="1" dirty="0"/>
          </a:p>
          <a:p>
            <a:pPr marL="0" indent="0">
              <a:buNone/>
            </a:pPr>
            <a:r>
              <a:rPr lang="el-GR" sz="7200" b="1" dirty="0"/>
              <a:t>Α) τη Φύση</a:t>
            </a:r>
            <a:endParaRPr lang="el-GR" sz="7200" dirty="0"/>
          </a:p>
          <a:p>
            <a:pPr marL="0" indent="0">
              <a:buNone/>
            </a:pPr>
            <a:r>
              <a:rPr lang="el-GR" sz="7200" dirty="0"/>
              <a:t>Φυτά</a:t>
            </a:r>
            <a:r>
              <a:rPr lang="el-GR" altLang="en-US" sz="7200" dirty="0"/>
              <a:t> </a:t>
            </a:r>
            <a:r>
              <a:rPr lang="en-US" altLang="en-US" sz="7200" dirty="0"/>
              <a:t>(</a:t>
            </a:r>
            <a:r>
              <a:rPr lang="el-GR" altLang="en-US" sz="7200" dirty="0"/>
              <a:t>δρόγη), (μέρη φυτών, φυτικές εκκρίσεις και ουσίες που λαμβάνονται με εκχύλιση φυτικών μερών</a:t>
            </a:r>
            <a:r>
              <a:rPr lang="en-US" altLang="en-US" sz="7200" dirty="0"/>
              <a:t>)</a:t>
            </a:r>
          </a:p>
          <a:p>
            <a:pPr marL="0" indent="0">
              <a:buNone/>
            </a:pPr>
            <a:r>
              <a:rPr lang="el-GR" sz="7200" dirty="0"/>
              <a:t>Ζώα</a:t>
            </a:r>
            <a:endParaRPr lang="en-US" sz="7200" dirty="0"/>
          </a:p>
          <a:p>
            <a:pPr marL="0" indent="0">
              <a:buNone/>
            </a:pPr>
            <a:r>
              <a:rPr lang="en-US" altLang="en-US" sz="7200" dirty="0"/>
              <a:t>(</a:t>
            </a:r>
            <a:r>
              <a:rPr lang="el-GR" altLang="en-US" sz="7200" dirty="0"/>
              <a:t>ζωικές εκκρίσεις, τοξίνες, ουσίες που λαμβάνονται με εκχύλιση από τμήματα του σώματος των ζώων και παράγωγα του αίματος των ζώων</a:t>
            </a:r>
            <a:r>
              <a:rPr lang="en-US" altLang="en-US" sz="7200" dirty="0"/>
              <a:t>)</a:t>
            </a:r>
            <a:endParaRPr lang="en-US" sz="7200" dirty="0"/>
          </a:p>
          <a:p>
            <a:pPr marL="0" indent="0">
              <a:buNone/>
            </a:pPr>
            <a:r>
              <a:rPr lang="el-GR" sz="7200" dirty="0"/>
              <a:t>Ορυκτά</a:t>
            </a:r>
          </a:p>
          <a:p>
            <a:pPr marL="0" indent="0">
              <a:buNone/>
            </a:pPr>
            <a:endParaRPr lang="en-US" sz="5500" b="1" i="1" dirty="0"/>
          </a:p>
          <a:p>
            <a:pPr marL="0" indent="0">
              <a:buNone/>
            </a:pPr>
            <a:r>
              <a:rPr lang="en-US" sz="7200" b="1" dirty="0"/>
              <a:t>B</a:t>
            </a:r>
            <a:r>
              <a:rPr lang="el-GR" sz="7200" b="1" dirty="0"/>
              <a:t>) </a:t>
            </a:r>
            <a:r>
              <a:rPr lang="el-GR" sz="7200" b="1" i="1" dirty="0"/>
              <a:t>Σ</a:t>
            </a:r>
            <a:r>
              <a:rPr lang="el-GR" sz="7200" b="1" dirty="0"/>
              <a:t>υντίθεται χημικά στο εργαστήριο</a:t>
            </a:r>
          </a:p>
          <a:p>
            <a:pPr>
              <a:buFont typeface="Wingdings" panose="05000000000000000000" pitchFamily="2" charset="2"/>
              <a:buChar char="q"/>
            </a:pPr>
            <a:endParaRPr lang="en-US" sz="4400" b="1" dirty="0"/>
          </a:p>
          <a:p>
            <a:pPr>
              <a:buFont typeface="Wingdings" panose="05000000000000000000" pitchFamily="2" charset="2"/>
              <a:buChar char="q"/>
            </a:pPr>
            <a:endParaRPr lang="el-GR" sz="4400" b="1" dirty="0"/>
          </a:p>
          <a:p>
            <a:pPr marL="0" indent="0">
              <a:buNone/>
            </a:pPr>
            <a:endParaRPr lang="el-GR" sz="4400" b="1" dirty="0"/>
          </a:p>
          <a:p>
            <a:pPr marL="0" indent="0">
              <a:buNone/>
            </a:pPr>
            <a:endParaRPr lang="el-GR" sz="2200" b="1" dirty="0"/>
          </a:p>
          <a:p>
            <a:pPr marL="0" indent="0">
              <a:buNone/>
            </a:pPr>
            <a:endParaRPr lang="el-GR" sz="2200" b="1" dirty="0"/>
          </a:p>
          <a:p>
            <a:pPr marL="0" indent="0">
              <a:buNone/>
            </a:pPr>
            <a:endParaRPr lang="el-GR" sz="2200" b="1" dirty="0"/>
          </a:p>
          <a:p>
            <a:pPr marL="0" indent="0">
              <a:buNone/>
            </a:pPr>
            <a:endParaRPr lang="el-GR" sz="2200" b="1" dirty="0"/>
          </a:p>
          <a:p>
            <a:pPr marL="0" indent="0">
              <a:buNone/>
            </a:pPr>
            <a:endParaRPr lang="el-GR" sz="2200" dirty="0"/>
          </a:p>
          <a:p>
            <a:pPr marL="0" indent="0">
              <a:buNone/>
            </a:pPr>
            <a:endParaRPr lang="el-GR" sz="22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3A8984B-1358-E31E-9F33-E583868C26F9}"/>
              </a:ext>
            </a:extLst>
          </p:cNvPr>
          <p:cNvSpPr txBox="1"/>
          <p:nvPr/>
        </p:nvSpPr>
        <p:spPr>
          <a:xfrm>
            <a:off x="-763225" y="1475918"/>
            <a:ext cx="9080959" cy="954107"/>
          </a:xfrm>
          <a:prstGeom prst="rect">
            <a:avLst/>
          </a:prstGeom>
          <a:noFill/>
        </p:spPr>
        <p:txBody>
          <a:bodyPr wrap="square">
            <a:spAutoFit/>
          </a:bodyPr>
          <a:lstStyle/>
          <a:p>
            <a:pPr lvl="4">
              <a:buFont typeface="Wingdings" panose="05000000000000000000" pitchFamily="2" charset="2"/>
              <a:buChar char="q"/>
            </a:pPr>
            <a:r>
              <a:rPr lang="el-GR" sz="2800" b="1" dirty="0"/>
              <a:t> Οι δραστικές ουσίες </a:t>
            </a:r>
            <a:r>
              <a:rPr lang="en-US" sz="2800" b="1" dirty="0"/>
              <a:t>APIs </a:t>
            </a:r>
            <a:r>
              <a:rPr lang="el-GR" sz="2800" b="1" dirty="0"/>
              <a:t>προέρχονται από</a:t>
            </a:r>
            <a:r>
              <a:rPr lang="en-US" sz="2800" b="1" dirty="0"/>
              <a:t>:</a:t>
            </a:r>
            <a:endParaRPr lang="el-GR" sz="2800" b="1" dirty="0"/>
          </a:p>
        </p:txBody>
      </p:sp>
      <p:pic>
        <p:nvPicPr>
          <p:cNvPr id="7" name="Εικόνα 6">
            <a:extLst>
              <a:ext uri="{FF2B5EF4-FFF2-40B4-BE49-F238E27FC236}">
                <a16:creationId xmlns:a16="http://schemas.microsoft.com/office/drawing/2014/main" id="{DFDA8939-E560-48BD-467E-542A18CCF644}"/>
              </a:ext>
            </a:extLst>
          </p:cNvPr>
          <p:cNvPicPr>
            <a:picLocks noChangeAspect="1"/>
          </p:cNvPicPr>
          <p:nvPr/>
        </p:nvPicPr>
        <p:blipFill>
          <a:blip r:embed="rId2"/>
          <a:stretch>
            <a:fillRect/>
          </a:stretch>
        </p:blipFill>
        <p:spPr>
          <a:xfrm>
            <a:off x="8427904" y="4339161"/>
            <a:ext cx="2650152" cy="1766768"/>
          </a:xfrm>
          <a:prstGeom prst="rect">
            <a:avLst/>
          </a:prstGeom>
        </p:spPr>
      </p:pic>
    </p:spTree>
    <p:extLst>
      <p:ext uri="{BB962C8B-B14F-4D97-AF65-F5344CB8AC3E}">
        <p14:creationId xmlns:p14="http://schemas.microsoft.com/office/powerpoint/2010/main" val="293078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1E9B4F-AA09-4468-667E-E0222ABA757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14B71B-1237-852E-A768-3E03BE7D2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E40555-C075-4286-C41E-87137F0D4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8A7230-DC0B-2466-525D-E368D485A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FBBDCD-643D-DC1D-CD91-9A38C7853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897530-2217-7D95-FE85-F066FBD70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1FF4F09-3C31-99E5-198E-7BE0EA97DF3E}"/>
              </a:ext>
            </a:extLst>
          </p:cNvPr>
          <p:cNvSpPr>
            <a:spLocks noGrp="1"/>
          </p:cNvSpPr>
          <p:nvPr>
            <p:ph type="title"/>
          </p:nvPr>
        </p:nvSpPr>
        <p:spPr>
          <a:xfrm>
            <a:off x="1371599" y="294538"/>
            <a:ext cx="9895951" cy="1033669"/>
          </a:xfrm>
        </p:spPr>
        <p:txBody>
          <a:bodyPr>
            <a:normAutofit/>
          </a:bodyPr>
          <a:lstStyle/>
          <a:p>
            <a:pPr algn="ctr"/>
            <a:r>
              <a:rPr lang="el-GR" sz="4000" b="1" dirty="0">
                <a:solidFill>
                  <a:schemeClr val="bg1"/>
                </a:solidFill>
                <a:latin typeface="+mn-lt"/>
              </a:rPr>
              <a:t>Διαίρεση φαρμάκων</a:t>
            </a:r>
          </a:p>
        </p:txBody>
      </p:sp>
      <p:sp>
        <p:nvSpPr>
          <p:cNvPr id="3" name="Θέση περιεχομένου 2">
            <a:extLst>
              <a:ext uri="{FF2B5EF4-FFF2-40B4-BE49-F238E27FC236}">
                <a16:creationId xmlns:a16="http://schemas.microsoft.com/office/drawing/2014/main" id="{7737E97F-0804-4996-BB4E-1F67D9CE2B5E}"/>
              </a:ext>
            </a:extLst>
          </p:cNvPr>
          <p:cNvSpPr>
            <a:spLocks noGrp="1"/>
          </p:cNvSpPr>
          <p:nvPr>
            <p:ph idx="1"/>
          </p:nvPr>
        </p:nvSpPr>
        <p:spPr>
          <a:xfrm>
            <a:off x="293915" y="2490685"/>
            <a:ext cx="9724031" cy="1297544"/>
          </a:xfrm>
        </p:spPr>
        <p:txBody>
          <a:bodyPr anchor="ctr">
            <a:noAutofit/>
          </a:bodyPr>
          <a:lstStyle/>
          <a:p>
            <a:pPr>
              <a:buFont typeface="Wingdings" panose="05000000000000000000" pitchFamily="2" charset="2"/>
              <a:buChar char="q"/>
            </a:pPr>
            <a:r>
              <a:rPr lang="el-GR" sz="2400" dirty="0"/>
              <a:t>Με βάση τη χημική δομή (π.χ. φαινοθειαζίνες)</a:t>
            </a:r>
          </a:p>
          <a:p>
            <a:pPr>
              <a:buFont typeface="Wingdings" panose="05000000000000000000" pitchFamily="2" charset="2"/>
              <a:buChar char="q"/>
            </a:pPr>
            <a:r>
              <a:rPr lang="el-GR" sz="2400" dirty="0"/>
              <a:t>Με βάση το φαρμακολογικό μηχανισμό δράσης (π.χ. αποκλειστές διαύλων ασβεστίου).</a:t>
            </a:r>
          </a:p>
          <a:p>
            <a:pPr>
              <a:buFont typeface="Wingdings" panose="05000000000000000000" pitchFamily="2" charset="2"/>
              <a:buChar char="q"/>
            </a:pPr>
            <a:r>
              <a:rPr lang="el-GR" sz="2400" dirty="0"/>
              <a:t> Με βάση  τη θεραπευτική τους δράση (π.χ. τοπικά αναισθητικά)</a:t>
            </a:r>
          </a:p>
        </p:txBody>
      </p:sp>
    </p:spTree>
    <p:extLst>
      <p:ext uri="{BB962C8B-B14F-4D97-AF65-F5344CB8AC3E}">
        <p14:creationId xmlns:p14="http://schemas.microsoft.com/office/powerpoint/2010/main" val="185502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9885C4-922D-0523-0D1C-0FD5EAC533C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85C5F-EC82-1CD8-B84B-2E9166666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82042B-9264-B71C-672F-F642BC694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F746DB-5293-B141-27BE-BCC729D9C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138521-8B80-8B92-57B5-B29226C45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2891B3F-4974-8339-F87B-398BADCA6AF9}"/>
              </a:ext>
            </a:extLst>
          </p:cNvPr>
          <p:cNvSpPr>
            <a:spLocks noGrp="1"/>
          </p:cNvSpPr>
          <p:nvPr>
            <p:ph type="ctrTitle"/>
          </p:nvPr>
        </p:nvSpPr>
        <p:spPr>
          <a:xfrm>
            <a:off x="966278" y="2809926"/>
            <a:ext cx="9910296" cy="2590027"/>
          </a:xfrm>
        </p:spPr>
        <p:txBody>
          <a:bodyPr anchor="t">
            <a:normAutofit/>
          </a:bodyPr>
          <a:lstStyle/>
          <a:p>
            <a:pPr algn="l"/>
            <a:r>
              <a:rPr lang="el-GR" sz="2800" dirty="0"/>
              <a:t>Η επιστήμη που μελετά τα φάρμακα και την επίδρασή τους στους ζώντες οργανισμούς ανθρώπους ή ζώα.</a:t>
            </a:r>
            <a:br>
              <a:rPr lang="el-GR" sz="2800" dirty="0"/>
            </a:br>
            <a:br>
              <a:rPr lang="en-US" sz="4400" dirty="0"/>
            </a:br>
            <a:endParaRPr lang="el-GR" sz="4400" dirty="0"/>
          </a:p>
        </p:txBody>
      </p:sp>
      <p:sp>
        <p:nvSpPr>
          <p:cNvPr id="3" name="Υπότιτλος 2">
            <a:extLst>
              <a:ext uri="{FF2B5EF4-FFF2-40B4-BE49-F238E27FC236}">
                <a16:creationId xmlns:a16="http://schemas.microsoft.com/office/drawing/2014/main" id="{8B0DF5BD-AAA4-FAE0-0ED7-64DF4E9DDF68}"/>
              </a:ext>
            </a:extLst>
          </p:cNvPr>
          <p:cNvSpPr>
            <a:spLocks noGrp="1"/>
          </p:cNvSpPr>
          <p:nvPr>
            <p:ph type="subTitle" idx="1"/>
          </p:nvPr>
        </p:nvSpPr>
        <p:spPr>
          <a:xfrm>
            <a:off x="966278" y="954646"/>
            <a:ext cx="9910295" cy="1006802"/>
          </a:xfrm>
        </p:spPr>
        <p:txBody>
          <a:bodyPr anchor="b">
            <a:normAutofit/>
          </a:bodyPr>
          <a:lstStyle/>
          <a:p>
            <a:r>
              <a:rPr lang="el-GR" sz="3600" b="1" dirty="0"/>
              <a:t>ΦΑΡΜΑΚΟΛΟΓΙΑ</a:t>
            </a:r>
            <a:endParaRPr lang="el-GR" sz="3600" dirty="0"/>
          </a:p>
        </p:txBody>
      </p:sp>
      <p:sp>
        <p:nvSpPr>
          <p:cNvPr id="16" name="Rectangle 15">
            <a:extLst>
              <a:ext uri="{FF2B5EF4-FFF2-40B4-BE49-F238E27FC236}">
                <a16:creationId xmlns:a16="http://schemas.microsoft.com/office/drawing/2014/main" id="{BB2EFF42-FB8D-76B2-646D-BCF91C741D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474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D6A19D7A-05C2-7D2B-1E88-4967A188E889}"/>
              </a:ext>
            </a:extLst>
          </p:cNvPr>
          <p:cNvGraphicFramePr>
            <a:graphicFrameLocks noGrp="1"/>
          </p:cNvGraphicFramePr>
          <p:nvPr>
            <p:ph idx="1"/>
            <p:extLst>
              <p:ext uri="{D42A27DB-BD31-4B8C-83A1-F6EECF244321}">
                <p14:modId xmlns:p14="http://schemas.microsoft.com/office/powerpoint/2010/main" val="3622955027"/>
              </p:ext>
            </p:extLst>
          </p:nvPr>
        </p:nvGraphicFramePr>
        <p:xfrm>
          <a:off x="707571"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670635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27857</TotalTime>
  <Words>1406</Words>
  <Application>Microsoft Office PowerPoint</Application>
  <PresentationFormat>Ευρεία οθόνη</PresentationFormat>
  <Paragraphs>164</Paragraphs>
  <Slides>31</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31</vt:i4>
      </vt:variant>
    </vt:vector>
  </HeadingPairs>
  <TitlesOfParts>
    <vt:vector size="40" baseType="lpstr">
      <vt:lpstr>Aptos</vt:lpstr>
      <vt:lpstr>Aptos Display</vt:lpstr>
      <vt:lpstr>Arial</vt:lpstr>
      <vt:lpstr>Asap</vt:lpstr>
      <vt:lpstr>Calibri</vt:lpstr>
      <vt:lpstr>Cera</vt:lpstr>
      <vt:lpstr>Droid Sans</vt:lpstr>
      <vt:lpstr>Wingdings</vt:lpstr>
      <vt:lpstr>Θέμα του Office</vt:lpstr>
      <vt:lpstr>ΦΑΡΜΑΚΟΛΟΓΙΑ  </vt:lpstr>
      <vt:lpstr>Εισαγωγή στην έννοια του φαρμάκου προέλευση, μορφές, οδοί χορήγησης, στοιχεία φαρμακοκινητικής και φαρμακοδυναμικής, μηχανισμοί δράσης.  Φάρμακα του συμπαθητικού, παρασυμπαθητικού, μυοχαλαρωτικά, τα αντίδοτα δηλητηριάσεων,  αντιαλλεργικά, αντιεμετικά, φάρμακα που χορηγούνται σε χρόνια φλεγμονώδη εντερική νόσο, φάρμακα του ενδοκρινικού και του αιμοποιητικού συστήματος και άλλες κατηγορίες φαρμάκων που χορηγούνται για την αντιμετώπιση παθολογικών καταστάσεων των διαφόρων συστημάτων του οργανισμού.  Αντιμικροβιακά, αντινεοπλασματικά, μη στεροειδή αντιφλεγμονώδη και κορτικοστεροειδή, φάρμακα που δρουν στην πήξη του αίματος, και στον μηχανισμό τροποποίησης κινητικότητας του εντέρου (καθαρκτικά, αντιδιαρροϊκά).</vt:lpstr>
      <vt:lpstr> Εισαγωγή</vt:lpstr>
      <vt:lpstr>ΒΑΣΙΚΕΣ ΑΡΧΕΣ ΑΣΦΑΛΟΥΣ ΧΟΡΗΓΗΣΗΣ ΦΑΡΜΑΚΩΝ </vt:lpstr>
      <vt:lpstr>ΟΝΟΜΑΣΙΕΣ ΦΑΡΜΑΚΩΝ </vt:lpstr>
      <vt:lpstr>Παρουσίαση του PowerPoint</vt:lpstr>
      <vt:lpstr>Διαίρεση φαρμάκων</vt:lpstr>
      <vt:lpstr>Η επιστήμη που μελετά τα φάρμακα και την επίδρασή τους στους ζώντες οργανισμούς ανθρώπους ή ζώα.  </vt:lpstr>
      <vt:lpstr>Παρουσίαση του PowerPoint</vt:lpstr>
      <vt:lpstr>Θεμελιώδεις αρχές της φαρμακοθεραπείας </vt:lpstr>
      <vt:lpstr>ΜΟΡΦΕΣ ΦΑΡΜΑΚΩΝ</vt:lpstr>
      <vt:lpstr>Τα υπογλώσσια (sublingual)είναι έτσι σχεδιασμένα ώστε να διαλύονται αμέσως μόλις τοποθετηθούν κάτω από την γλώσσα και να επάγουν ταχύτατα φαρμακολογική απόκριση. </vt:lpstr>
      <vt:lpstr>Παρουσίαση του PowerPoint</vt:lpstr>
      <vt:lpstr>Υπόθετα  Αλοιφές  Πάστες  Κρέμες  Πηκτές</vt:lpstr>
      <vt:lpstr>Υγρές φαρμακομορφές</vt:lpstr>
      <vt:lpstr>Παρουσίαση του PowerPoint</vt:lpstr>
      <vt:lpstr> </vt:lpstr>
      <vt:lpstr>1.Εντερική χορήγηση</vt:lpstr>
      <vt:lpstr>Β. Υπογλώσσια  </vt:lpstr>
      <vt:lpstr>Γ. Από το ορθό</vt:lpstr>
      <vt:lpstr>2. Παρεντερική χορήγηση  </vt:lpstr>
      <vt:lpstr>Κύριες παρεντερικές οδοί</vt:lpstr>
      <vt:lpstr>2.Υποδόρια</vt:lpstr>
      <vt:lpstr>3.  ενδομυϊκές ενέσεις</vt:lpstr>
      <vt:lpstr>3.Εισπνοή  </vt:lpstr>
      <vt:lpstr>4.Διαδερμική Επίθεμα (patch) νικοτίνης </vt:lpstr>
      <vt:lpstr>Απορρόφηση  </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Spyridoula Kaltsi</dc:creator>
  <cp:lastModifiedBy>Spyridoula Kaltsi</cp:lastModifiedBy>
  <cp:revision>42</cp:revision>
  <dcterms:created xsi:type="dcterms:W3CDTF">2024-10-12T04:30:43Z</dcterms:created>
  <dcterms:modified xsi:type="dcterms:W3CDTF">2024-10-31T13:09:11Z</dcterms:modified>
</cp:coreProperties>
</file>